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Arim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gfUZRVRul0fJmp4BxCw5NlT9U/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rimo-bold.fntdata"/><Relationship Id="rId25" Type="http://schemas.openxmlformats.org/officeDocument/2006/relationships/font" Target="fonts/Arimo-regular.fntdata"/><Relationship Id="rId28" Type="http://schemas.openxmlformats.org/officeDocument/2006/relationships/font" Target="fonts/Arimo-boldItalic.fntdata"/><Relationship Id="rId27" Type="http://schemas.openxmlformats.org/officeDocument/2006/relationships/font" Target="fonts/Arimo-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c7226982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c7226982a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c7226982a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c7226982ab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c7226982a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c7226982ab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7226982a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c7226982ab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c7226982a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c7226982ab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c7226982a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1c7226982ab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c732d25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c732d25b5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c7226982a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c7226982ab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c7226982a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c7226982ab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c7226982a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1c7226982ab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c7226982a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c7226982ab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c7226982a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1c7226982ab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c7226982a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c7226982ab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c7226982a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1c7226982ab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c7226982a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c7226982ab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c7226982a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c7226982ab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c7226982a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c7226982ab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شريحة عنوان" type="title">
  <p:cSld name="TITLE">
    <p:spTree>
      <p:nvGrpSpPr>
        <p:cNvPr id="11" name="Shape 11"/>
        <p:cNvGrpSpPr/>
        <p:nvPr/>
      </p:nvGrpSpPr>
      <p:grpSpPr>
        <a:xfrm>
          <a:off x="0" y="0"/>
          <a:ext cx="0" cy="0"/>
          <a:chOff x="0" y="0"/>
          <a:chExt cx="0" cy="0"/>
        </a:xfrm>
      </p:grpSpPr>
      <p:sp>
        <p:nvSpPr>
          <p:cNvPr id="12" name="Google Shape;12;p18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rtl="1"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8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rtl="1" algn="ctr">
              <a:lnSpc>
                <a:spcPct val="90000"/>
              </a:lnSpc>
              <a:spcBef>
                <a:spcPts val="1000"/>
              </a:spcBef>
              <a:spcAft>
                <a:spcPts val="0"/>
              </a:spcAft>
              <a:buClr>
                <a:schemeClr val="dk1"/>
              </a:buClr>
              <a:buSzPts val="2400"/>
              <a:buNone/>
              <a:defRPr sz="2400"/>
            </a:lvl1pPr>
            <a:lvl2pPr lvl="1" rtl="1" algn="ctr">
              <a:lnSpc>
                <a:spcPct val="90000"/>
              </a:lnSpc>
              <a:spcBef>
                <a:spcPts val="500"/>
              </a:spcBef>
              <a:spcAft>
                <a:spcPts val="0"/>
              </a:spcAft>
              <a:buClr>
                <a:schemeClr val="dk1"/>
              </a:buClr>
              <a:buSzPts val="2000"/>
              <a:buNone/>
              <a:defRPr sz="2000"/>
            </a:lvl2pPr>
            <a:lvl3pPr lvl="2" rtl="1" algn="ctr">
              <a:lnSpc>
                <a:spcPct val="90000"/>
              </a:lnSpc>
              <a:spcBef>
                <a:spcPts val="500"/>
              </a:spcBef>
              <a:spcAft>
                <a:spcPts val="0"/>
              </a:spcAft>
              <a:buClr>
                <a:schemeClr val="dk1"/>
              </a:buClr>
              <a:buSzPts val="1800"/>
              <a:buNone/>
              <a:defRPr sz="1800"/>
            </a:lvl3pPr>
            <a:lvl4pPr lvl="3" rtl="1" algn="ctr">
              <a:lnSpc>
                <a:spcPct val="90000"/>
              </a:lnSpc>
              <a:spcBef>
                <a:spcPts val="500"/>
              </a:spcBef>
              <a:spcAft>
                <a:spcPts val="0"/>
              </a:spcAft>
              <a:buClr>
                <a:schemeClr val="dk1"/>
              </a:buClr>
              <a:buSzPts val="1600"/>
              <a:buNone/>
              <a:defRPr sz="1600"/>
            </a:lvl4pPr>
            <a:lvl5pPr lvl="4" rtl="1" algn="ctr">
              <a:lnSpc>
                <a:spcPct val="90000"/>
              </a:lnSpc>
              <a:spcBef>
                <a:spcPts val="500"/>
              </a:spcBef>
              <a:spcAft>
                <a:spcPts val="0"/>
              </a:spcAft>
              <a:buClr>
                <a:schemeClr val="dk1"/>
              </a:buClr>
              <a:buSzPts val="1600"/>
              <a:buNone/>
              <a:defRPr sz="1600"/>
            </a:lvl5pPr>
            <a:lvl6pPr lvl="5" rtl="1" algn="ctr">
              <a:lnSpc>
                <a:spcPct val="90000"/>
              </a:lnSpc>
              <a:spcBef>
                <a:spcPts val="500"/>
              </a:spcBef>
              <a:spcAft>
                <a:spcPts val="0"/>
              </a:spcAft>
              <a:buClr>
                <a:schemeClr val="dk1"/>
              </a:buClr>
              <a:buSzPts val="1600"/>
              <a:buNone/>
              <a:defRPr sz="1600"/>
            </a:lvl6pPr>
            <a:lvl7pPr lvl="6" rtl="1" algn="ctr">
              <a:lnSpc>
                <a:spcPct val="90000"/>
              </a:lnSpc>
              <a:spcBef>
                <a:spcPts val="500"/>
              </a:spcBef>
              <a:spcAft>
                <a:spcPts val="0"/>
              </a:spcAft>
              <a:buClr>
                <a:schemeClr val="dk1"/>
              </a:buClr>
              <a:buSzPts val="1600"/>
              <a:buNone/>
              <a:defRPr sz="1600"/>
            </a:lvl7pPr>
            <a:lvl8pPr lvl="7" rtl="1" algn="ctr">
              <a:lnSpc>
                <a:spcPct val="90000"/>
              </a:lnSpc>
              <a:spcBef>
                <a:spcPts val="500"/>
              </a:spcBef>
              <a:spcAft>
                <a:spcPts val="0"/>
              </a:spcAft>
              <a:buClr>
                <a:schemeClr val="dk1"/>
              </a:buClr>
              <a:buSzPts val="1600"/>
              <a:buNone/>
              <a:defRPr sz="1600"/>
            </a:lvl8pPr>
            <a:lvl9pPr lvl="8" rtl="1" algn="ctr">
              <a:lnSpc>
                <a:spcPct val="90000"/>
              </a:lnSpc>
              <a:spcBef>
                <a:spcPts val="500"/>
              </a:spcBef>
              <a:spcAft>
                <a:spcPts val="0"/>
              </a:spcAft>
              <a:buClr>
                <a:schemeClr val="dk1"/>
              </a:buClr>
              <a:buSzPts val="1600"/>
              <a:buNone/>
              <a:defRPr sz="1600"/>
            </a:lvl9pPr>
          </a:lstStyle>
          <a:p/>
        </p:txBody>
      </p:sp>
      <p:sp>
        <p:nvSpPr>
          <p:cNvPr id="14" name="Google Shape;14;p185"/>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5" name="Google Shape;15;p1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6" name="Google Shape;16;p18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عنوان ونص عمودي" type="vertTx">
  <p:cSld name="VERTICAL_TEXT">
    <p:spTree>
      <p:nvGrpSpPr>
        <p:cNvPr id="68" name="Shape 68"/>
        <p:cNvGrpSpPr/>
        <p:nvPr/>
      </p:nvGrpSpPr>
      <p:grpSpPr>
        <a:xfrm>
          <a:off x="0" y="0"/>
          <a:ext cx="0" cy="0"/>
          <a:chOff x="0" y="0"/>
          <a:chExt cx="0" cy="0"/>
        </a:xfrm>
      </p:grpSpPr>
      <p:sp>
        <p:nvSpPr>
          <p:cNvPr id="69" name="Google Shape;69;p1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71" name="Google Shape;71;p194"/>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2" name="Google Shape;72;p1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3" name="Google Shape;73;p19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عنوان ونص عموديان" type="vertTitleAndTx">
  <p:cSld name="VERTICAL_TITLE_AND_VERTICAL_TEXT">
    <p:spTree>
      <p:nvGrpSpPr>
        <p:cNvPr id="74" name="Shape 74"/>
        <p:cNvGrpSpPr/>
        <p:nvPr/>
      </p:nvGrpSpPr>
      <p:grpSpPr>
        <a:xfrm>
          <a:off x="0" y="0"/>
          <a:ext cx="0" cy="0"/>
          <a:chOff x="0" y="0"/>
          <a:chExt cx="0" cy="0"/>
        </a:xfrm>
      </p:grpSpPr>
      <p:sp>
        <p:nvSpPr>
          <p:cNvPr id="75" name="Google Shape;75;p19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9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77" name="Google Shape;77;p195"/>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8" name="Google Shape;78;p1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9" name="Google Shape;79;p19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عنوان ومحتوى" type="obj">
  <p:cSld name="OBJECT">
    <p:spTree>
      <p:nvGrpSpPr>
        <p:cNvPr id="17" name="Shape 17"/>
        <p:cNvGrpSpPr/>
        <p:nvPr/>
      </p:nvGrpSpPr>
      <p:grpSpPr>
        <a:xfrm>
          <a:off x="0" y="0"/>
          <a:ext cx="0" cy="0"/>
          <a:chOff x="0" y="0"/>
          <a:chExt cx="0" cy="0"/>
        </a:xfrm>
      </p:grpSpPr>
      <p:sp>
        <p:nvSpPr>
          <p:cNvPr id="18" name="Google Shape;18;p1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8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20" name="Google Shape;20;p186"/>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1" name="Google Shape;21;p1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2" name="Google Shape;22;p18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عنوان المقطع" type="secHead">
  <p:cSld name="SECTION_HEADER">
    <p:spTree>
      <p:nvGrpSpPr>
        <p:cNvPr id="23" name="Shape 23"/>
        <p:cNvGrpSpPr/>
        <p:nvPr/>
      </p:nvGrpSpPr>
      <p:grpSpPr>
        <a:xfrm>
          <a:off x="0" y="0"/>
          <a:ext cx="0" cy="0"/>
          <a:chOff x="0" y="0"/>
          <a:chExt cx="0" cy="0"/>
        </a:xfrm>
      </p:grpSpPr>
      <p:sp>
        <p:nvSpPr>
          <p:cNvPr id="24" name="Google Shape;24;p18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8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rgbClr val="888888"/>
              </a:buClr>
              <a:buSzPts val="2400"/>
              <a:buNone/>
              <a:defRPr sz="2400">
                <a:solidFill>
                  <a:srgbClr val="888888"/>
                </a:solidFill>
              </a:defRPr>
            </a:lvl1pPr>
            <a:lvl2pPr indent="-228600" lvl="1" marL="914400" rtl="1" algn="r">
              <a:lnSpc>
                <a:spcPct val="90000"/>
              </a:lnSpc>
              <a:spcBef>
                <a:spcPts val="500"/>
              </a:spcBef>
              <a:spcAft>
                <a:spcPts val="0"/>
              </a:spcAft>
              <a:buClr>
                <a:srgbClr val="888888"/>
              </a:buClr>
              <a:buSzPts val="2000"/>
              <a:buNone/>
              <a:defRPr sz="2000">
                <a:solidFill>
                  <a:srgbClr val="888888"/>
                </a:solidFill>
              </a:defRPr>
            </a:lvl2pPr>
            <a:lvl3pPr indent="-228600" lvl="2" marL="1371600" rtl="1" algn="r">
              <a:lnSpc>
                <a:spcPct val="90000"/>
              </a:lnSpc>
              <a:spcBef>
                <a:spcPts val="500"/>
              </a:spcBef>
              <a:spcAft>
                <a:spcPts val="0"/>
              </a:spcAft>
              <a:buClr>
                <a:srgbClr val="888888"/>
              </a:buClr>
              <a:buSzPts val="1800"/>
              <a:buNone/>
              <a:defRPr sz="1800">
                <a:solidFill>
                  <a:srgbClr val="888888"/>
                </a:solidFill>
              </a:defRPr>
            </a:lvl3pPr>
            <a:lvl4pPr indent="-228600" lvl="3" marL="1828800" rtl="1" algn="r">
              <a:lnSpc>
                <a:spcPct val="90000"/>
              </a:lnSpc>
              <a:spcBef>
                <a:spcPts val="500"/>
              </a:spcBef>
              <a:spcAft>
                <a:spcPts val="0"/>
              </a:spcAft>
              <a:buClr>
                <a:srgbClr val="888888"/>
              </a:buClr>
              <a:buSzPts val="1600"/>
              <a:buNone/>
              <a:defRPr sz="1600">
                <a:solidFill>
                  <a:srgbClr val="888888"/>
                </a:solidFill>
              </a:defRPr>
            </a:lvl4pPr>
            <a:lvl5pPr indent="-228600" lvl="4" marL="2286000" rtl="1" algn="r">
              <a:lnSpc>
                <a:spcPct val="90000"/>
              </a:lnSpc>
              <a:spcBef>
                <a:spcPts val="500"/>
              </a:spcBef>
              <a:spcAft>
                <a:spcPts val="0"/>
              </a:spcAft>
              <a:buClr>
                <a:srgbClr val="888888"/>
              </a:buClr>
              <a:buSzPts val="1600"/>
              <a:buNone/>
              <a:defRPr sz="1600">
                <a:solidFill>
                  <a:srgbClr val="888888"/>
                </a:solidFill>
              </a:defRPr>
            </a:lvl5pPr>
            <a:lvl6pPr indent="-228600" lvl="5" marL="2743200" rtl="1" algn="r">
              <a:lnSpc>
                <a:spcPct val="90000"/>
              </a:lnSpc>
              <a:spcBef>
                <a:spcPts val="500"/>
              </a:spcBef>
              <a:spcAft>
                <a:spcPts val="0"/>
              </a:spcAft>
              <a:buClr>
                <a:srgbClr val="888888"/>
              </a:buClr>
              <a:buSzPts val="1600"/>
              <a:buNone/>
              <a:defRPr sz="1600">
                <a:solidFill>
                  <a:srgbClr val="888888"/>
                </a:solidFill>
              </a:defRPr>
            </a:lvl6pPr>
            <a:lvl7pPr indent="-228600" lvl="6" marL="3200400" rtl="1" algn="r">
              <a:lnSpc>
                <a:spcPct val="90000"/>
              </a:lnSpc>
              <a:spcBef>
                <a:spcPts val="500"/>
              </a:spcBef>
              <a:spcAft>
                <a:spcPts val="0"/>
              </a:spcAft>
              <a:buClr>
                <a:srgbClr val="888888"/>
              </a:buClr>
              <a:buSzPts val="1600"/>
              <a:buNone/>
              <a:defRPr sz="1600">
                <a:solidFill>
                  <a:srgbClr val="888888"/>
                </a:solidFill>
              </a:defRPr>
            </a:lvl7pPr>
            <a:lvl8pPr indent="-228600" lvl="7" marL="3657600" rtl="1" algn="r">
              <a:lnSpc>
                <a:spcPct val="90000"/>
              </a:lnSpc>
              <a:spcBef>
                <a:spcPts val="500"/>
              </a:spcBef>
              <a:spcAft>
                <a:spcPts val="0"/>
              </a:spcAft>
              <a:buClr>
                <a:srgbClr val="888888"/>
              </a:buClr>
              <a:buSzPts val="1600"/>
              <a:buNone/>
              <a:defRPr sz="1600">
                <a:solidFill>
                  <a:srgbClr val="888888"/>
                </a:solidFill>
              </a:defRPr>
            </a:lvl8pPr>
            <a:lvl9pPr indent="-228600" lvl="8" marL="4114800" rtl="1" algn="r">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87"/>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7" name="Google Shape;27;p1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8" name="Google Shape;28;p18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محتويان" type="twoObj">
  <p:cSld name="TWO_OBJECTS">
    <p:spTree>
      <p:nvGrpSpPr>
        <p:cNvPr id="29" name="Shape 29"/>
        <p:cNvGrpSpPr/>
        <p:nvPr/>
      </p:nvGrpSpPr>
      <p:grpSpPr>
        <a:xfrm>
          <a:off x="0" y="0"/>
          <a:ext cx="0" cy="0"/>
          <a:chOff x="0" y="0"/>
          <a:chExt cx="0" cy="0"/>
        </a:xfrm>
      </p:grpSpPr>
      <p:sp>
        <p:nvSpPr>
          <p:cNvPr id="30" name="Google Shape;30;p1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8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32" name="Google Shape;32;p18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33" name="Google Shape;33;p188"/>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4" name="Google Shape;34;p1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5" name="Google Shape;35;p18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مقارنة" type="twoTxTwoObj">
  <p:cSld name="TWO_OBJECTS_WITH_TEXT">
    <p:spTree>
      <p:nvGrpSpPr>
        <p:cNvPr id="36" name="Shape 36"/>
        <p:cNvGrpSpPr/>
        <p:nvPr/>
      </p:nvGrpSpPr>
      <p:grpSpPr>
        <a:xfrm>
          <a:off x="0" y="0"/>
          <a:ext cx="0" cy="0"/>
          <a:chOff x="0" y="0"/>
          <a:chExt cx="0" cy="0"/>
        </a:xfrm>
      </p:grpSpPr>
      <p:sp>
        <p:nvSpPr>
          <p:cNvPr id="37" name="Google Shape;37;p18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8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39" name="Google Shape;39;p18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40" name="Google Shape;40;p18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41" name="Google Shape;41;p18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42" name="Google Shape;42;p189"/>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3" name="Google Shape;43;p1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4" name="Google Shape;44;p18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عنوان فقط" type="titleOnly">
  <p:cSld name="TITLE_ONLY">
    <p:spTree>
      <p:nvGrpSpPr>
        <p:cNvPr id="45" name="Shape 45"/>
        <p:cNvGrpSpPr/>
        <p:nvPr/>
      </p:nvGrpSpPr>
      <p:grpSpPr>
        <a:xfrm>
          <a:off x="0" y="0"/>
          <a:ext cx="0" cy="0"/>
          <a:chOff x="0" y="0"/>
          <a:chExt cx="0" cy="0"/>
        </a:xfrm>
      </p:grpSpPr>
      <p:sp>
        <p:nvSpPr>
          <p:cNvPr id="46" name="Google Shape;46;p1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90"/>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8" name="Google Shape;48;p1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9" name="Google Shape;49;p19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فارغ" type="blank">
  <p:cSld name="BLANK">
    <p:spTree>
      <p:nvGrpSpPr>
        <p:cNvPr id="50" name="Shape 50"/>
        <p:cNvGrpSpPr/>
        <p:nvPr/>
      </p:nvGrpSpPr>
      <p:grpSpPr>
        <a:xfrm>
          <a:off x="0" y="0"/>
          <a:ext cx="0" cy="0"/>
          <a:chOff x="0" y="0"/>
          <a:chExt cx="0" cy="0"/>
        </a:xfrm>
      </p:grpSpPr>
      <p:sp>
        <p:nvSpPr>
          <p:cNvPr id="51" name="Google Shape;51;p191"/>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2" name="Google Shape;52;p1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3" name="Google Shape;53;p19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محتوى مع تسمية توضيحية" type="objTx">
  <p:cSld name="OBJECT_WITH_CAPTION_TEXT">
    <p:spTree>
      <p:nvGrpSpPr>
        <p:cNvPr id="54" name="Shape 54"/>
        <p:cNvGrpSpPr/>
        <p:nvPr/>
      </p:nvGrpSpPr>
      <p:grpSpPr>
        <a:xfrm>
          <a:off x="0" y="0"/>
          <a:ext cx="0" cy="0"/>
          <a:chOff x="0" y="0"/>
          <a:chExt cx="0" cy="0"/>
        </a:xfrm>
      </p:grpSpPr>
      <p:sp>
        <p:nvSpPr>
          <p:cNvPr id="55" name="Google Shape;55;p19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rtl="1" algn="r">
              <a:lnSpc>
                <a:spcPct val="90000"/>
              </a:lnSpc>
              <a:spcBef>
                <a:spcPts val="1000"/>
              </a:spcBef>
              <a:spcAft>
                <a:spcPts val="0"/>
              </a:spcAft>
              <a:buClr>
                <a:schemeClr val="dk1"/>
              </a:buClr>
              <a:buSzPts val="3200"/>
              <a:buChar char="•"/>
              <a:defRPr sz="3200"/>
            </a:lvl1pPr>
            <a:lvl2pPr indent="-406400" lvl="1" marL="914400" rtl="1" algn="r">
              <a:lnSpc>
                <a:spcPct val="90000"/>
              </a:lnSpc>
              <a:spcBef>
                <a:spcPts val="500"/>
              </a:spcBef>
              <a:spcAft>
                <a:spcPts val="0"/>
              </a:spcAft>
              <a:buClr>
                <a:schemeClr val="dk1"/>
              </a:buClr>
              <a:buSzPts val="2800"/>
              <a:buChar char="•"/>
              <a:defRPr sz="2800"/>
            </a:lvl2pPr>
            <a:lvl3pPr indent="-381000" lvl="2" marL="1371600" rtl="1" algn="r">
              <a:lnSpc>
                <a:spcPct val="90000"/>
              </a:lnSpc>
              <a:spcBef>
                <a:spcPts val="500"/>
              </a:spcBef>
              <a:spcAft>
                <a:spcPts val="0"/>
              </a:spcAft>
              <a:buClr>
                <a:schemeClr val="dk1"/>
              </a:buClr>
              <a:buSzPts val="2400"/>
              <a:buChar char="•"/>
              <a:defRPr sz="2400"/>
            </a:lvl3pPr>
            <a:lvl4pPr indent="-355600" lvl="3" marL="1828800" rtl="1" algn="r">
              <a:lnSpc>
                <a:spcPct val="90000"/>
              </a:lnSpc>
              <a:spcBef>
                <a:spcPts val="500"/>
              </a:spcBef>
              <a:spcAft>
                <a:spcPts val="0"/>
              </a:spcAft>
              <a:buClr>
                <a:schemeClr val="dk1"/>
              </a:buClr>
              <a:buSzPts val="2000"/>
              <a:buChar char="•"/>
              <a:defRPr sz="2000"/>
            </a:lvl4pPr>
            <a:lvl5pPr indent="-355600" lvl="4" marL="2286000" rtl="1" algn="r">
              <a:lnSpc>
                <a:spcPct val="90000"/>
              </a:lnSpc>
              <a:spcBef>
                <a:spcPts val="500"/>
              </a:spcBef>
              <a:spcAft>
                <a:spcPts val="0"/>
              </a:spcAft>
              <a:buClr>
                <a:schemeClr val="dk1"/>
              </a:buClr>
              <a:buSzPts val="2000"/>
              <a:buChar char="•"/>
              <a:defRPr sz="2000"/>
            </a:lvl5pPr>
            <a:lvl6pPr indent="-355600" lvl="5" marL="2743200" rtl="1" algn="r">
              <a:lnSpc>
                <a:spcPct val="90000"/>
              </a:lnSpc>
              <a:spcBef>
                <a:spcPts val="500"/>
              </a:spcBef>
              <a:spcAft>
                <a:spcPts val="0"/>
              </a:spcAft>
              <a:buClr>
                <a:schemeClr val="dk1"/>
              </a:buClr>
              <a:buSzPts val="2000"/>
              <a:buChar char="•"/>
              <a:defRPr sz="2000"/>
            </a:lvl6pPr>
            <a:lvl7pPr indent="-355600" lvl="6" marL="3200400" rtl="1" algn="r">
              <a:lnSpc>
                <a:spcPct val="90000"/>
              </a:lnSpc>
              <a:spcBef>
                <a:spcPts val="500"/>
              </a:spcBef>
              <a:spcAft>
                <a:spcPts val="0"/>
              </a:spcAft>
              <a:buClr>
                <a:schemeClr val="dk1"/>
              </a:buClr>
              <a:buSzPts val="2000"/>
              <a:buChar char="•"/>
              <a:defRPr sz="2000"/>
            </a:lvl7pPr>
            <a:lvl8pPr indent="-355600" lvl="7" marL="3657600" rtl="1" algn="r">
              <a:lnSpc>
                <a:spcPct val="90000"/>
              </a:lnSpc>
              <a:spcBef>
                <a:spcPts val="500"/>
              </a:spcBef>
              <a:spcAft>
                <a:spcPts val="0"/>
              </a:spcAft>
              <a:buClr>
                <a:schemeClr val="dk1"/>
              </a:buClr>
              <a:buSzPts val="2000"/>
              <a:buChar char="•"/>
              <a:defRPr sz="2000"/>
            </a:lvl8pPr>
            <a:lvl9pPr indent="-355600" lvl="8" marL="4114800" rtl="1" algn="r">
              <a:lnSpc>
                <a:spcPct val="90000"/>
              </a:lnSpc>
              <a:spcBef>
                <a:spcPts val="500"/>
              </a:spcBef>
              <a:spcAft>
                <a:spcPts val="0"/>
              </a:spcAft>
              <a:buClr>
                <a:schemeClr val="dk1"/>
              </a:buClr>
              <a:buSzPts val="2000"/>
              <a:buChar char="•"/>
              <a:defRPr sz="2000"/>
            </a:lvl9pPr>
          </a:lstStyle>
          <a:p/>
        </p:txBody>
      </p:sp>
      <p:sp>
        <p:nvSpPr>
          <p:cNvPr id="57" name="Google Shape;57;p19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58" name="Google Shape;58;p192"/>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9" name="Google Shape;59;p1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0" name="Google Shape;60;p19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صورة مع تسمية توضيحية" type="picTx">
  <p:cSld name="PICTURE_WITH_CAPTION_TEXT">
    <p:spTree>
      <p:nvGrpSpPr>
        <p:cNvPr id="61" name="Shape 61"/>
        <p:cNvGrpSpPr/>
        <p:nvPr/>
      </p:nvGrpSpPr>
      <p:grpSpPr>
        <a:xfrm>
          <a:off x="0" y="0"/>
          <a:ext cx="0" cy="0"/>
          <a:chOff x="0" y="0"/>
          <a:chExt cx="0" cy="0"/>
        </a:xfrm>
      </p:grpSpPr>
      <p:sp>
        <p:nvSpPr>
          <p:cNvPr id="62" name="Google Shape;62;p19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3"/>
          <p:cNvSpPr/>
          <p:nvPr>
            <p:ph idx="2" type="pic"/>
          </p:nvPr>
        </p:nvSpPr>
        <p:spPr>
          <a:xfrm>
            <a:off x="5183188" y="987425"/>
            <a:ext cx="6172200" cy="4873625"/>
          </a:xfrm>
          <a:prstGeom prst="rect">
            <a:avLst/>
          </a:prstGeom>
          <a:noFill/>
          <a:ln>
            <a:noFill/>
          </a:ln>
        </p:spPr>
      </p:sp>
      <p:sp>
        <p:nvSpPr>
          <p:cNvPr id="64" name="Google Shape;64;p19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65" name="Google Shape;65;p193"/>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6" name="Google Shape;66;p1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7" name="Google Shape;67;p19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1" algn="r">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1" algn="r">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1" algn="r">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1" algn="r">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84"/>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marR="0" rtl="1" algn="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1"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1" algn="l">
              <a:spcBef>
                <a:spcPts val="0"/>
              </a:spcBef>
              <a:buNone/>
              <a:defRPr b="0" i="0" sz="1200" u="none" cap="none" strike="noStrike">
                <a:solidFill>
                  <a:srgbClr val="888888"/>
                </a:solidFill>
                <a:latin typeface="Calibri"/>
                <a:ea typeface="Calibri"/>
                <a:cs typeface="Calibri"/>
                <a:sym typeface="Calibri"/>
              </a:defRPr>
            </a:lvl1pPr>
            <a:lvl2pPr indent="0" lvl="1" marL="0" marR="0" rtl="1" algn="l">
              <a:spcBef>
                <a:spcPts val="0"/>
              </a:spcBef>
              <a:buNone/>
              <a:defRPr b="0" i="0" sz="1200" u="none" cap="none" strike="noStrike">
                <a:solidFill>
                  <a:srgbClr val="888888"/>
                </a:solidFill>
                <a:latin typeface="Calibri"/>
                <a:ea typeface="Calibri"/>
                <a:cs typeface="Calibri"/>
                <a:sym typeface="Calibri"/>
              </a:defRPr>
            </a:lvl2pPr>
            <a:lvl3pPr indent="0" lvl="2" marL="0" marR="0" rtl="1" algn="l">
              <a:spcBef>
                <a:spcPts val="0"/>
              </a:spcBef>
              <a:buNone/>
              <a:defRPr b="0" i="0" sz="1200" u="none" cap="none" strike="noStrike">
                <a:solidFill>
                  <a:srgbClr val="888888"/>
                </a:solidFill>
                <a:latin typeface="Calibri"/>
                <a:ea typeface="Calibri"/>
                <a:cs typeface="Calibri"/>
                <a:sym typeface="Calibri"/>
              </a:defRPr>
            </a:lvl3pPr>
            <a:lvl4pPr indent="0" lvl="3" marL="0" marR="0" rtl="1" algn="l">
              <a:spcBef>
                <a:spcPts val="0"/>
              </a:spcBef>
              <a:buNone/>
              <a:defRPr b="0" i="0" sz="1200" u="none" cap="none" strike="noStrike">
                <a:solidFill>
                  <a:srgbClr val="888888"/>
                </a:solidFill>
                <a:latin typeface="Calibri"/>
                <a:ea typeface="Calibri"/>
                <a:cs typeface="Calibri"/>
                <a:sym typeface="Calibri"/>
              </a:defRPr>
            </a:lvl4pPr>
            <a:lvl5pPr indent="0" lvl="4" marL="0" marR="0" rtl="1" algn="l">
              <a:spcBef>
                <a:spcPts val="0"/>
              </a:spcBef>
              <a:buNone/>
              <a:defRPr b="0" i="0" sz="1200" u="none" cap="none" strike="noStrike">
                <a:solidFill>
                  <a:srgbClr val="888888"/>
                </a:solidFill>
                <a:latin typeface="Calibri"/>
                <a:ea typeface="Calibri"/>
                <a:cs typeface="Calibri"/>
                <a:sym typeface="Calibri"/>
              </a:defRPr>
            </a:lvl5pPr>
            <a:lvl6pPr indent="0" lvl="5" marL="0" marR="0" rtl="1" algn="l">
              <a:spcBef>
                <a:spcPts val="0"/>
              </a:spcBef>
              <a:buNone/>
              <a:defRPr b="0" i="0" sz="1200" u="none" cap="none" strike="noStrike">
                <a:solidFill>
                  <a:srgbClr val="888888"/>
                </a:solidFill>
                <a:latin typeface="Calibri"/>
                <a:ea typeface="Calibri"/>
                <a:cs typeface="Calibri"/>
                <a:sym typeface="Calibri"/>
              </a:defRPr>
            </a:lvl6pPr>
            <a:lvl7pPr indent="0" lvl="6" marL="0" marR="0" rtl="1" algn="l">
              <a:spcBef>
                <a:spcPts val="0"/>
              </a:spcBef>
              <a:buNone/>
              <a:defRPr b="0" i="0" sz="1200" u="none" cap="none" strike="noStrike">
                <a:solidFill>
                  <a:srgbClr val="888888"/>
                </a:solidFill>
                <a:latin typeface="Calibri"/>
                <a:ea typeface="Calibri"/>
                <a:cs typeface="Calibri"/>
                <a:sym typeface="Calibri"/>
              </a:defRPr>
            </a:lvl7pPr>
            <a:lvl8pPr indent="0" lvl="7" marL="0" marR="0" rtl="1" algn="l">
              <a:spcBef>
                <a:spcPts val="0"/>
              </a:spcBef>
              <a:buNone/>
              <a:defRPr b="0" i="0" sz="1200" u="none" cap="none" strike="noStrike">
                <a:solidFill>
                  <a:srgbClr val="888888"/>
                </a:solidFill>
                <a:latin typeface="Calibri"/>
                <a:ea typeface="Calibri"/>
                <a:cs typeface="Calibri"/>
                <a:sym typeface="Calibri"/>
              </a:defRPr>
            </a:lvl8pPr>
            <a:lvl9pPr indent="0" lvl="8" marL="0" marR="0" rtl="1" algn="l">
              <a:spcBef>
                <a:spcPts val="0"/>
              </a:spcBef>
              <a:buNone/>
              <a:defRPr b="0" i="0" sz="1200" u="none" cap="none" strike="noStrike">
                <a:solidFill>
                  <a:srgbClr val="888888"/>
                </a:solidFill>
                <a:latin typeface="Calibri"/>
                <a:ea typeface="Calibri"/>
                <a:cs typeface="Calibri"/>
                <a:sym typeface="Calibri"/>
              </a:defRPr>
            </a:lvl9pPr>
          </a:lstStyle>
          <a:p>
            <a:pPr indent="0" lvl="0" marL="0" rtl="1" algn="l">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1.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hyperlink" Target="https://drive.google.com/file/d/1Qc2ybHKe9eNPzXXPztm0lUKahjOCBLTK/view?usp=sharing" TargetMode="External"/><Relationship Id="rId5" Type="http://schemas.openxmlformats.org/officeDocument/2006/relationships/image" Target="../media/image2.png"/><Relationship Id="rId6" Type="http://schemas.openxmlformats.org/officeDocument/2006/relationships/hyperlink" Target="https://drive.google.com/file/d/1JsKQn8cSna9eZiHtzO5-Bw8mWXkSr4no/view?usp=sharing" TargetMode="External"/><Relationship Id="rId7" Type="http://schemas.openxmlformats.org/officeDocument/2006/relationships/image" Target="../media/image15.png"/><Relationship Id="rId8" Type="http://schemas.openxmlformats.org/officeDocument/2006/relationships/hyperlink" Target="https://docs.google.com/document/d/1qw3jYQ6iKUQyl6NlfGWbRvoysy9uA7l1v3Mx7OCtwWk/edit#bookmark=id.tr2lomimyni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rive.google.com/file/d/1OCFIGVJe67FFggXu96j-Yspqk3t7x6GB/view?usp=sharing" TargetMode="External"/><Relationship Id="rId4" Type="http://schemas.openxmlformats.org/officeDocument/2006/relationships/image" Target="../media/image2.png"/><Relationship Id="rId5" Type="http://schemas.openxmlformats.org/officeDocument/2006/relationships/hyperlink" Target="https://drive.google.com/file/d/1XRL26SowF0vbLnAeEVckFYJIro6EPeom/view?usp=sharing" TargetMode="External"/><Relationship Id="rId6" Type="http://schemas.openxmlformats.org/officeDocument/2006/relationships/hyperlink" Target="https://docs.google.com/document/d/1qw3jYQ6iKUQyl6NlfGWbRvoysy9uA7l1v3Mx7OCtwWk/edit#bookmark=id.h9d65142tjj" TargetMode="External"/><Relationship Id="rId7" Type="http://schemas.openxmlformats.org/officeDocument/2006/relationships/image" Target="../media/image12.png"/><Relationship Id="rId8"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rive.google.com/file/d/1cWJgDOYsk-SCG2KN4MC-hwxkkk-6Lre3/view?usp=sharing" TargetMode="External"/><Relationship Id="rId4" Type="http://schemas.openxmlformats.org/officeDocument/2006/relationships/image" Target="../media/image2.png"/><Relationship Id="rId5" Type="http://schemas.openxmlformats.org/officeDocument/2006/relationships/hyperlink" Target="https://drive.google.com/file/d/1XSuVK9K_SNrqKW8yQUXbyzLfWHAYKWFJ/view?usp=sharing" TargetMode="External"/><Relationship Id="rId6" Type="http://schemas.openxmlformats.org/officeDocument/2006/relationships/hyperlink" Target="https://docs.google.com/document/d/1qw3jYQ6iKUQyl6NlfGWbRvoysy9uA7l1v3Mx7OCtwWk/edit#bookmark=id.n30ybpxgni96" TargetMode="External"/><Relationship Id="rId7" Type="http://schemas.openxmlformats.org/officeDocument/2006/relationships/image" Target="../media/image29.pn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rive.google.com/file/d/1zMqTerQLXOz0YneC3NPHq50Chi2A-zE2/view?usp=sharing" TargetMode="External"/><Relationship Id="rId4" Type="http://schemas.openxmlformats.org/officeDocument/2006/relationships/image" Target="../media/image2.png"/><Relationship Id="rId5" Type="http://schemas.openxmlformats.org/officeDocument/2006/relationships/hyperlink" Target="https://drive.google.com/file/d/1ctVgEa-lOVeNokbkDcX-6TJTxjwpitib/view?usp=sharing" TargetMode="External"/><Relationship Id="rId6" Type="http://schemas.openxmlformats.org/officeDocument/2006/relationships/hyperlink" Target="https://docs.google.com/document/d/1qw3jYQ6iKUQyl6NlfGWbRvoysy9uA7l1v3Mx7OCtwWk/edit#bookmark=id.19krxjqwt7wl" TargetMode="External"/><Relationship Id="rId7" Type="http://schemas.openxmlformats.org/officeDocument/2006/relationships/image" Target="../media/image32.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19.jp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rive.google.com/file/d/1h-A8z-whKiL2aWa2GzMB3dSUKxfDLqiY/view?usp=sharing" TargetMode="External"/><Relationship Id="rId4" Type="http://schemas.openxmlformats.org/officeDocument/2006/relationships/image" Target="../media/image2.png"/><Relationship Id="rId5" Type="http://schemas.openxmlformats.org/officeDocument/2006/relationships/hyperlink" Target="https://drive.google.com/file/d/1xYcjXFSAAioRzCOUAr9DdFC4k3a8pTSm/view?usp=sharing" TargetMode="External"/><Relationship Id="rId6" Type="http://schemas.openxmlformats.org/officeDocument/2006/relationships/hyperlink" Target="https://docs.google.com/document/d/1qw3jYQ6iKUQyl6NlfGWbRvoysy9uA7l1v3Mx7OCtwWk/edit#bookmark=id.ecmw113wgj9j" TargetMode="External"/><Relationship Id="rId7" Type="http://schemas.openxmlformats.org/officeDocument/2006/relationships/image" Target="../media/image17.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drive.google.com/file/d/1bANb5avWptRNAbOsy1a73OH765dA72g-/view?usp=sharing" TargetMode="External"/><Relationship Id="rId4" Type="http://schemas.openxmlformats.org/officeDocument/2006/relationships/image" Target="../media/image2.png"/><Relationship Id="rId5" Type="http://schemas.openxmlformats.org/officeDocument/2006/relationships/hyperlink" Target="https://drive.google.com/file/d/10laMECv-6uh0CG-RJuCE1Ymo4d7-NAK5/view?usp=sharing" TargetMode="External"/><Relationship Id="rId6" Type="http://schemas.openxmlformats.org/officeDocument/2006/relationships/hyperlink" Target="https://docs.google.com/document/d/1qw3jYQ6iKUQyl6NlfGWbRvoysy9uA7l1v3Mx7OCtwWk/edit#bookmark=id.xt2b2v2d0f2y" TargetMode="External"/><Relationship Id="rId7" Type="http://schemas.openxmlformats.org/officeDocument/2006/relationships/image" Target="../media/image35.png"/><Relationship Id="rId8"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19.jp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cs.google.com/document/d/1qw3jYQ6iKUQyl6NlfGWbRvoysy9uA7l1v3Mx7OCtwWk/edit#bookmark=id.2fzdsjhnyi52" TargetMode="External"/><Relationship Id="rId4" Type="http://schemas.openxmlformats.org/officeDocument/2006/relationships/image" Target="../media/image2.png"/><Relationship Id="rId9" Type="http://schemas.openxmlformats.org/officeDocument/2006/relationships/image" Target="../media/image31.png"/><Relationship Id="rId5" Type="http://schemas.openxmlformats.org/officeDocument/2006/relationships/hyperlink" Target="https://drive.google.com/file/d/1_xyTjlAy6HViwEvA7DA9AAYdrXrNUgyH/view?usp=share_link" TargetMode="External"/><Relationship Id="rId6" Type="http://schemas.openxmlformats.org/officeDocument/2006/relationships/hyperlink" Target="https://docs.google.com/document/d/1qw3jYQ6iKUQyl6NlfGWbRvoysy9uA7l1v3Mx7OCtwWk/edit#bookmark=id.xt2b2v2d0f2y" TargetMode="External"/><Relationship Id="rId7" Type="http://schemas.openxmlformats.org/officeDocument/2006/relationships/image" Target="../media/image21.png"/><Relationship Id="rId8"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19.jp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s://drive.google.com/file/d/108zKq2N89v2kCcWHQIQsWer-pFEyhJ53/view?usp=sharing" TargetMode="External"/><Relationship Id="rId5" Type="http://schemas.openxmlformats.org/officeDocument/2006/relationships/hyperlink" Target="https://docs.google.com/document/d/1qw3jYQ6iKUQyl6NlfGWbRvoysy9uA7l1v3Mx7OCtwWk/edit#bookmark=id.3k1r1ov80903" TargetMode="External"/><Relationship Id="rId6" Type="http://schemas.openxmlformats.org/officeDocument/2006/relationships/image" Target="../media/image27.png"/><Relationship Id="rId7"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drive.google.com/file/d/1gH4cm92CdQu5f9AvEC9PKBf95o9KTrKq/view?usp=sharing" TargetMode="External"/><Relationship Id="rId5" Type="http://schemas.openxmlformats.org/officeDocument/2006/relationships/hyperlink" Target="https://docs.google.com/document/d/1qw3jYQ6iKUQyl6NlfGWbRvoysy9uA7l1v3Mx7OCtwWk/edit#bookmark=id.boympbasdh85" TargetMode="External"/><Relationship Id="rId6" Type="http://schemas.openxmlformats.org/officeDocument/2006/relationships/image" Target="../media/image26.png"/><Relationship Id="rId7"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docs.google.com/document/d/1qw3jYQ6iKUQyl6NlfGWbRvoysy9uA7l1v3Mx7OCtwWk/edit#bookmark=id.c9rgr6hlf1t1" TargetMode="External"/><Relationship Id="rId5" Type="http://schemas.openxmlformats.org/officeDocument/2006/relationships/image" Target="../media/image4.png"/><Relationship Id="rId6"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drive.google.com/file/d/1nVZGa_TSO8J1FpU3nr8ZoC8sTmSN_gnW/view?usp=sharing" TargetMode="External"/><Relationship Id="rId5" Type="http://schemas.openxmlformats.org/officeDocument/2006/relationships/image" Target="../media/image9.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docs.google.com/document/d/1qw3jYQ6iKUQyl6NlfGWbRvoysy9uA7l1v3Mx7OCtwWk/edit#bookmark=id.ohzj84qa816m" TargetMode="External"/><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hyperlink" Target="https://drive.google.com/file/d/1HzQXOA60ZIh6aw3NyZ5yFMDPoR13qLmt/view?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docs.google.com/document/d/1qw3jYQ6iKUQyl6NlfGWbRvoysy9uA7l1v3Mx7OCtwWk/edit#bookmark=id.9wa2zz4426dp" TargetMode="External"/><Relationship Id="rId5" Type="http://schemas.openxmlformats.org/officeDocument/2006/relationships/hyperlink" Target="https://drive.google.com/file/d/1XZAdhgX2maLadBedRujovRSY7O-MQE18/view?usp=sharing" TargetMode="External"/><Relationship Id="rId6" Type="http://schemas.openxmlformats.org/officeDocument/2006/relationships/image" Target="../media/image10.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9.jp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4968547" y="2356020"/>
            <a:ext cx="6408000" cy="884700"/>
          </a:xfrm>
          <a:prstGeom prst="roundRect">
            <a:avLst>
              <a:gd fmla="val 16667" name="adj"/>
            </a:avLst>
          </a:prstGeom>
          <a:solidFill>
            <a:srgbClr val="0673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5" name="Google Shape;85;p1"/>
          <p:cNvSpPr/>
          <p:nvPr/>
        </p:nvSpPr>
        <p:spPr>
          <a:xfrm>
            <a:off x="5054809" y="2434770"/>
            <a:ext cx="6040500" cy="727200"/>
          </a:xfrm>
          <a:prstGeom prst="rect">
            <a:avLst/>
          </a:prstGeom>
          <a:noFill/>
          <a:ln>
            <a:noFill/>
          </a:ln>
        </p:spPr>
        <p:txBody>
          <a:bodyPr anchorCtr="0" anchor="t" bIns="45700" lIns="91425" spcFirstLastPara="1" rIns="91425" wrap="square" tIns="45700">
            <a:noAutofit/>
          </a:bodyPr>
          <a:lstStyle/>
          <a:p>
            <a:pPr indent="0" lvl="0" marL="0" marR="0" rtl="1" algn="ctr">
              <a:lnSpc>
                <a:spcPct val="150000"/>
              </a:lnSpc>
              <a:spcBef>
                <a:spcPts val="0"/>
              </a:spcBef>
              <a:spcAft>
                <a:spcPts val="0"/>
              </a:spcAft>
              <a:buClr>
                <a:srgbClr val="FFFFFF"/>
              </a:buClr>
              <a:buSzPts val="3000"/>
              <a:buFont typeface="Arial"/>
              <a:buNone/>
            </a:pPr>
            <a:r>
              <a:rPr b="0" i="0" lang="zh-CN" sz="3100" u="none" cap="none" strike="noStrike">
                <a:solidFill>
                  <a:srgbClr val="FFFFFF"/>
                </a:solidFill>
                <a:latin typeface="Arial"/>
                <a:ea typeface="Arial"/>
                <a:cs typeface="Arial"/>
                <a:sym typeface="Arial"/>
              </a:rPr>
              <a:t>مشروع حصر وإدارة عقارات بنك الرياض</a:t>
            </a:r>
            <a:endParaRPr b="0" i="0" sz="3100" u="none" cap="none" strike="noStrike">
              <a:solidFill>
                <a:srgbClr val="FFFFFF"/>
              </a:solidFill>
              <a:latin typeface="Arial"/>
              <a:ea typeface="Arial"/>
              <a:cs typeface="Arial"/>
              <a:sym typeface="Arial"/>
            </a:endParaRPr>
          </a:p>
        </p:txBody>
      </p:sp>
      <p:pic>
        <p:nvPicPr>
          <p:cNvPr id="86" name="Google Shape;86;p1"/>
          <p:cNvPicPr preferRelativeResize="0"/>
          <p:nvPr/>
        </p:nvPicPr>
        <p:blipFill rotWithShape="1">
          <a:blip r:embed="rId3">
            <a:alphaModFix/>
          </a:blip>
          <a:srcRect b="0" l="0" r="0" t="0"/>
          <a:stretch/>
        </p:blipFill>
        <p:spPr>
          <a:xfrm>
            <a:off x="9024383" y="5864104"/>
            <a:ext cx="2700762" cy="695004"/>
          </a:xfrm>
          <a:prstGeom prst="rect">
            <a:avLst/>
          </a:prstGeom>
          <a:noFill/>
          <a:ln>
            <a:noFill/>
          </a:ln>
        </p:spPr>
      </p:pic>
      <p:pic>
        <p:nvPicPr>
          <p:cNvPr id="87" name="Google Shape;87;p1"/>
          <p:cNvPicPr preferRelativeResize="0"/>
          <p:nvPr/>
        </p:nvPicPr>
        <p:blipFill rotWithShape="1">
          <a:blip r:embed="rId4">
            <a:alphaModFix/>
          </a:blip>
          <a:srcRect b="426" l="0" r="0" t="426"/>
          <a:stretch/>
        </p:blipFill>
        <p:spPr>
          <a:xfrm>
            <a:off x="-1600200" y="6531"/>
            <a:ext cx="6470061" cy="5402630"/>
          </a:xfrm>
          <a:custGeom>
            <a:rect b="b" l="l" r="r" t="t"/>
            <a:pathLst>
              <a:path extrusionOk="0" h="5362412" w="7229118">
                <a:moveTo>
                  <a:pt x="1747853" y="0"/>
                </a:moveTo>
                <a:lnTo>
                  <a:pt x="5481265" y="0"/>
                </a:lnTo>
                <a:lnTo>
                  <a:pt x="7229118" y="1747853"/>
                </a:lnTo>
                <a:lnTo>
                  <a:pt x="3614559" y="5362412"/>
                </a:lnTo>
                <a:lnTo>
                  <a:pt x="0" y="1747853"/>
                </a:lnTo>
                <a:close/>
              </a:path>
            </a:pathLst>
          </a:custGeom>
          <a:noFill/>
          <a:ln cap="flat" cmpd="sng" w="38100">
            <a:solidFill>
              <a:srgbClr val="869495"/>
            </a:solidFill>
            <a:prstDash val="solid"/>
            <a:round/>
            <a:headEnd len="sm" w="sm" type="none"/>
            <a:tailEnd len="sm" w="sm" type="none"/>
          </a:ln>
        </p:spPr>
      </p:pic>
      <p:pic>
        <p:nvPicPr>
          <p:cNvPr id="88" name="Google Shape;88;p1"/>
          <p:cNvPicPr preferRelativeResize="0"/>
          <p:nvPr/>
        </p:nvPicPr>
        <p:blipFill>
          <a:blip r:embed="rId5">
            <a:alphaModFix/>
          </a:blip>
          <a:stretch>
            <a:fillRect/>
          </a:stretch>
        </p:blipFill>
        <p:spPr>
          <a:xfrm>
            <a:off x="8771700" y="88988"/>
            <a:ext cx="3206125" cy="1803775"/>
          </a:xfrm>
          <a:prstGeom prst="rect">
            <a:avLst/>
          </a:prstGeom>
          <a:noFill/>
          <a:ln>
            <a:noFill/>
          </a:ln>
        </p:spPr>
      </p:pic>
      <p:sp>
        <p:nvSpPr>
          <p:cNvPr id="89" name="Google Shape;89;p1"/>
          <p:cNvSpPr/>
          <p:nvPr/>
        </p:nvSpPr>
        <p:spPr>
          <a:xfrm>
            <a:off x="5152309" y="3399220"/>
            <a:ext cx="6040500" cy="727200"/>
          </a:xfrm>
          <a:prstGeom prst="rect">
            <a:avLst/>
          </a:prstGeom>
          <a:noFill/>
          <a:ln>
            <a:noFill/>
          </a:ln>
        </p:spPr>
        <p:txBody>
          <a:bodyPr anchorCtr="0" anchor="t" bIns="45700" lIns="91425" spcFirstLastPara="1" rIns="91425" wrap="square" tIns="45700">
            <a:noAutofit/>
          </a:bodyPr>
          <a:lstStyle/>
          <a:p>
            <a:pPr indent="0" lvl="0" marL="0" marR="0" rtl="1" algn="ctr">
              <a:lnSpc>
                <a:spcPct val="150000"/>
              </a:lnSpc>
              <a:spcBef>
                <a:spcPts val="0"/>
              </a:spcBef>
              <a:spcAft>
                <a:spcPts val="0"/>
              </a:spcAft>
              <a:buClr>
                <a:srgbClr val="FFFFFF"/>
              </a:buClr>
              <a:buSzPts val="3000"/>
              <a:buFont typeface="Arial"/>
              <a:buNone/>
            </a:pPr>
            <a:r>
              <a:rPr lang="zh-CN" sz="3100">
                <a:solidFill>
                  <a:schemeClr val="dk1"/>
                </a:solidFill>
              </a:rPr>
              <a:t>تقديم: فارس الحجي</a:t>
            </a:r>
            <a:endParaRPr b="0" i="0" sz="31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
          <p:cNvPicPr preferRelativeResize="0"/>
          <p:nvPr/>
        </p:nvPicPr>
        <p:blipFill>
          <a:blip r:embed="rId3">
            <a:alphaModFix/>
          </a:blip>
          <a:stretch>
            <a:fillRect/>
          </a:stretch>
        </p:blipFill>
        <p:spPr>
          <a:xfrm>
            <a:off x="887200" y="1250975"/>
            <a:ext cx="3553451" cy="4356051"/>
          </a:xfrm>
          <a:prstGeom prst="rect">
            <a:avLst/>
          </a:prstGeom>
          <a:noFill/>
          <a:ln>
            <a:noFill/>
          </a:ln>
        </p:spPr>
      </p:pic>
      <p:sp>
        <p:nvSpPr>
          <p:cNvPr id="169" name="Google Shape;169;p3"/>
          <p:cNvSpPr txBox="1"/>
          <p:nvPr/>
        </p:nvSpPr>
        <p:spPr>
          <a:xfrm>
            <a:off x="100146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4"/>
              </a:rPr>
              <a:t>سير العمل</a:t>
            </a:r>
            <a:endParaRPr b="1" sz="2000" u="sng">
              <a:solidFill>
                <a:srgbClr val="0673AE"/>
              </a:solidFill>
              <a:latin typeface="Calibri"/>
              <a:ea typeface="Calibri"/>
              <a:cs typeface="Calibri"/>
              <a:sym typeface="Calibri"/>
            </a:endParaRPr>
          </a:p>
        </p:txBody>
      </p:sp>
      <p:pic>
        <p:nvPicPr>
          <p:cNvPr id="170" name="Google Shape;170;p3"/>
          <p:cNvPicPr preferRelativeResize="0"/>
          <p:nvPr/>
        </p:nvPicPr>
        <p:blipFill>
          <a:blip r:embed="rId5">
            <a:alphaModFix/>
          </a:blip>
          <a:stretch>
            <a:fillRect/>
          </a:stretch>
        </p:blipFill>
        <p:spPr>
          <a:xfrm>
            <a:off x="355350" y="31725"/>
            <a:ext cx="1386000" cy="779776"/>
          </a:xfrm>
          <a:prstGeom prst="rect">
            <a:avLst/>
          </a:prstGeom>
          <a:noFill/>
          <a:ln>
            <a:noFill/>
          </a:ln>
        </p:spPr>
      </p:pic>
      <p:sp>
        <p:nvSpPr>
          <p:cNvPr id="171" name="Google Shape;171;p3"/>
          <p:cNvSpPr txBox="1"/>
          <p:nvPr/>
        </p:nvSpPr>
        <p:spPr>
          <a:xfrm>
            <a:off x="9010963" y="40763"/>
            <a:ext cx="3000000" cy="4926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zh-CN" sz="2000">
                <a:solidFill>
                  <a:srgbClr val="379992"/>
                </a:solidFill>
                <a:latin typeface="Arimo"/>
                <a:ea typeface="Arimo"/>
                <a:cs typeface="Arimo"/>
                <a:sym typeface="Arimo"/>
              </a:rPr>
              <a:t>طلب شراء عقار</a:t>
            </a:r>
            <a:endParaRPr b="1" sz="2000">
              <a:solidFill>
                <a:srgbClr val="379992"/>
              </a:solidFill>
              <a:latin typeface="Calibri"/>
              <a:ea typeface="Calibri"/>
              <a:cs typeface="Calibri"/>
              <a:sym typeface="Calibri"/>
            </a:endParaRPr>
          </a:p>
        </p:txBody>
      </p:sp>
      <p:sp>
        <p:nvSpPr>
          <p:cNvPr id="172" name="Google Shape;172;p3"/>
          <p:cNvSpPr txBox="1"/>
          <p:nvPr/>
        </p:nvSpPr>
        <p:spPr>
          <a:xfrm>
            <a:off x="741551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6"/>
              </a:rPr>
              <a:t>الواجهات</a:t>
            </a:r>
            <a:endParaRPr b="1" sz="2000">
              <a:solidFill>
                <a:srgbClr val="0673AE"/>
              </a:solidFill>
              <a:latin typeface="Calibri"/>
              <a:ea typeface="Calibri"/>
              <a:cs typeface="Calibri"/>
              <a:sym typeface="Calibri"/>
            </a:endParaRPr>
          </a:p>
        </p:txBody>
      </p:sp>
      <p:pic>
        <p:nvPicPr>
          <p:cNvPr id="173" name="Google Shape;173;p3"/>
          <p:cNvPicPr preferRelativeResize="0"/>
          <p:nvPr/>
        </p:nvPicPr>
        <p:blipFill>
          <a:blip r:embed="rId7">
            <a:alphaModFix/>
          </a:blip>
          <a:stretch>
            <a:fillRect/>
          </a:stretch>
        </p:blipFill>
        <p:spPr>
          <a:xfrm>
            <a:off x="6703463" y="1384913"/>
            <a:ext cx="4364464" cy="4466803"/>
          </a:xfrm>
          <a:prstGeom prst="rect">
            <a:avLst/>
          </a:prstGeom>
          <a:noFill/>
          <a:ln>
            <a:noFill/>
          </a:ln>
        </p:spPr>
      </p:pic>
      <p:sp>
        <p:nvSpPr>
          <p:cNvPr id="174" name="Google Shape;174;p3"/>
          <p:cNvSpPr txBox="1"/>
          <p:nvPr/>
        </p:nvSpPr>
        <p:spPr>
          <a:xfrm>
            <a:off x="4210222" y="585275"/>
            <a:ext cx="7178400" cy="692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100">
                <a:solidFill>
                  <a:srgbClr val="1F4C6B"/>
                </a:solidFill>
                <a:latin typeface="Arimo"/>
                <a:ea typeface="Arimo"/>
                <a:cs typeface="Arimo"/>
                <a:sym typeface="Arimo"/>
              </a:rPr>
              <a:t>في حالة احتياج إدارات البنك إلى شراء عقار جديد واضافته لأملاك البنك يقوم المستخدم المفوض من إدارة البنك الطالبة بالدخول إلى النظام وإنشاء طلب شراء عقار. حيث سوف يساعد النظام بتسهيل وتتبع إجراءات عمل شراء عقار. (</a:t>
            </a:r>
            <a:r>
              <a:rPr lang="zh-CN" sz="1100" u="sng">
                <a:solidFill>
                  <a:schemeClr val="hlink"/>
                </a:solidFill>
                <a:latin typeface="Arimo"/>
                <a:ea typeface="Arimo"/>
                <a:cs typeface="Arimo"/>
                <a:sym typeface="Arimo"/>
                <a:hlinkClick r:id="rId8"/>
              </a:rPr>
              <a:t>المزيد من التفاصيل</a:t>
            </a:r>
            <a:r>
              <a:rPr lang="zh-CN" sz="1100">
                <a:solidFill>
                  <a:srgbClr val="1F4C6B"/>
                </a:solidFill>
                <a:latin typeface="Arimo"/>
                <a:ea typeface="Arimo"/>
                <a:cs typeface="Arimo"/>
                <a:sym typeface="Arimo"/>
              </a:rPr>
              <a:t>)</a:t>
            </a:r>
            <a:endParaRPr sz="1100">
              <a:solidFill>
                <a:srgbClr val="1F4C6B"/>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c7226982ab_0_6"/>
          <p:cNvSpPr txBox="1"/>
          <p:nvPr/>
        </p:nvSpPr>
        <p:spPr>
          <a:xfrm>
            <a:off x="100146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3"/>
              </a:rPr>
              <a:t>سير العمل</a:t>
            </a:r>
            <a:endParaRPr b="1" sz="2000" u="sng">
              <a:solidFill>
                <a:srgbClr val="0673AE"/>
              </a:solidFill>
              <a:latin typeface="Calibri"/>
              <a:ea typeface="Calibri"/>
              <a:cs typeface="Calibri"/>
              <a:sym typeface="Calibri"/>
            </a:endParaRPr>
          </a:p>
        </p:txBody>
      </p:sp>
      <p:pic>
        <p:nvPicPr>
          <p:cNvPr id="180" name="Google Shape;180;g1c7226982ab_0_6"/>
          <p:cNvPicPr preferRelativeResize="0"/>
          <p:nvPr/>
        </p:nvPicPr>
        <p:blipFill>
          <a:blip r:embed="rId4">
            <a:alphaModFix/>
          </a:blip>
          <a:stretch>
            <a:fillRect/>
          </a:stretch>
        </p:blipFill>
        <p:spPr>
          <a:xfrm>
            <a:off x="355350" y="31725"/>
            <a:ext cx="1386000" cy="779776"/>
          </a:xfrm>
          <a:prstGeom prst="rect">
            <a:avLst/>
          </a:prstGeom>
          <a:noFill/>
          <a:ln>
            <a:noFill/>
          </a:ln>
        </p:spPr>
      </p:pic>
      <p:sp>
        <p:nvSpPr>
          <p:cNvPr id="181" name="Google Shape;181;g1c7226982ab_0_6"/>
          <p:cNvSpPr txBox="1"/>
          <p:nvPr/>
        </p:nvSpPr>
        <p:spPr>
          <a:xfrm>
            <a:off x="9010975" y="40772"/>
            <a:ext cx="3000000" cy="4926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zh-CN" sz="2000">
                <a:solidFill>
                  <a:srgbClr val="379992"/>
                </a:solidFill>
                <a:latin typeface="Arimo"/>
                <a:ea typeface="Arimo"/>
                <a:cs typeface="Arimo"/>
                <a:sym typeface="Arimo"/>
              </a:rPr>
              <a:t>طلب استئجار عقار</a:t>
            </a:r>
            <a:endParaRPr b="1" sz="2000">
              <a:solidFill>
                <a:srgbClr val="379992"/>
              </a:solidFill>
              <a:latin typeface="Calibri"/>
              <a:ea typeface="Calibri"/>
              <a:cs typeface="Calibri"/>
              <a:sym typeface="Calibri"/>
            </a:endParaRPr>
          </a:p>
        </p:txBody>
      </p:sp>
      <p:sp>
        <p:nvSpPr>
          <p:cNvPr id="182" name="Google Shape;182;g1c7226982ab_0_6"/>
          <p:cNvSpPr txBox="1"/>
          <p:nvPr/>
        </p:nvSpPr>
        <p:spPr>
          <a:xfrm>
            <a:off x="741551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5"/>
              </a:rPr>
              <a:t>الواجهات</a:t>
            </a:r>
            <a:endParaRPr b="1" sz="2000">
              <a:solidFill>
                <a:srgbClr val="0673AE"/>
              </a:solidFill>
              <a:latin typeface="Calibri"/>
              <a:ea typeface="Calibri"/>
              <a:cs typeface="Calibri"/>
              <a:sym typeface="Calibri"/>
            </a:endParaRPr>
          </a:p>
        </p:txBody>
      </p:sp>
      <p:sp>
        <p:nvSpPr>
          <p:cNvPr id="183" name="Google Shape;183;g1c7226982ab_0_6"/>
          <p:cNvSpPr txBox="1"/>
          <p:nvPr/>
        </p:nvSpPr>
        <p:spPr>
          <a:xfrm>
            <a:off x="4210222" y="585275"/>
            <a:ext cx="7178400" cy="692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100">
                <a:solidFill>
                  <a:srgbClr val="1F4C6B"/>
                </a:solidFill>
                <a:latin typeface="Arimo"/>
                <a:ea typeface="Arimo"/>
                <a:cs typeface="Arimo"/>
                <a:sym typeface="Arimo"/>
              </a:rPr>
              <a:t>في حالة احتياج إدارات البنك إلى إستئجار عقار جديد واضافته إلى العقارات المستأجرة للبنك يقوم المستخدم المفوض من إدارة البنك الطالبة بالدخول إلى النظام وإنشاء طلب استئجار عقار. حيث سوف يساعد النظام بتسهيل وتتبع إجراءات عمل استئجار عقار. (</a:t>
            </a:r>
            <a:r>
              <a:rPr lang="zh-CN" sz="1100" u="sng">
                <a:solidFill>
                  <a:schemeClr val="hlink"/>
                </a:solidFill>
                <a:latin typeface="Arimo"/>
                <a:ea typeface="Arimo"/>
                <a:cs typeface="Arimo"/>
                <a:sym typeface="Arimo"/>
                <a:hlinkClick r:id="rId6"/>
              </a:rPr>
              <a:t>المزيد من التفاصيل</a:t>
            </a:r>
            <a:r>
              <a:rPr lang="zh-CN" sz="1100">
                <a:solidFill>
                  <a:srgbClr val="1F4C6B"/>
                </a:solidFill>
                <a:latin typeface="Arimo"/>
                <a:ea typeface="Arimo"/>
                <a:cs typeface="Arimo"/>
                <a:sym typeface="Arimo"/>
              </a:rPr>
              <a:t>)</a:t>
            </a:r>
            <a:endParaRPr sz="1100">
              <a:solidFill>
                <a:srgbClr val="1F4C6B"/>
              </a:solidFill>
              <a:latin typeface="Calibri"/>
              <a:ea typeface="Calibri"/>
              <a:cs typeface="Calibri"/>
              <a:sym typeface="Calibri"/>
            </a:endParaRPr>
          </a:p>
        </p:txBody>
      </p:sp>
      <p:pic>
        <p:nvPicPr>
          <p:cNvPr id="184" name="Google Shape;184;g1c7226982ab_0_6"/>
          <p:cNvPicPr preferRelativeResize="0"/>
          <p:nvPr/>
        </p:nvPicPr>
        <p:blipFill>
          <a:blip r:embed="rId7">
            <a:alphaModFix/>
          </a:blip>
          <a:stretch>
            <a:fillRect/>
          </a:stretch>
        </p:blipFill>
        <p:spPr>
          <a:xfrm>
            <a:off x="6963219" y="1245338"/>
            <a:ext cx="4229505" cy="4716623"/>
          </a:xfrm>
          <a:prstGeom prst="rect">
            <a:avLst/>
          </a:prstGeom>
          <a:noFill/>
          <a:ln>
            <a:noFill/>
          </a:ln>
        </p:spPr>
      </p:pic>
      <p:pic>
        <p:nvPicPr>
          <p:cNvPr id="185" name="Google Shape;185;g1c7226982ab_0_6"/>
          <p:cNvPicPr preferRelativeResize="0"/>
          <p:nvPr/>
        </p:nvPicPr>
        <p:blipFill>
          <a:blip r:embed="rId8">
            <a:alphaModFix/>
          </a:blip>
          <a:stretch>
            <a:fillRect/>
          </a:stretch>
        </p:blipFill>
        <p:spPr>
          <a:xfrm>
            <a:off x="468775" y="1277975"/>
            <a:ext cx="4822149" cy="4651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c7226982ab_0_18"/>
          <p:cNvSpPr txBox="1"/>
          <p:nvPr/>
        </p:nvSpPr>
        <p:spPr>
          <a:xfrm>
            <a:off x="100146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3"/>
              </a:rPr>
              <a:t>سير العمل</a:t>
            </a:r>
            <a:endParaRPr b="1" sz="2000" u="sng">
              <a:solidFill>
                <a:srgbClr val="0673AE"/>
              </a:solidFill>
              <a:latin typeface="Calibri"/>
              <a:ea typeface="Calibri"/>
              <a:cs typeface="Calibri"/>
              <a:sym typeface="Calibri"/>
            </a:endParaRPr>
          </a:p>
        </p:txBody>
      </p:sp>
      <p:pic>
        <p:nvPicPr>
          <p:cNvPr id="191" name="Google Shape;191;g1c7226982ab_0_18"/>
          <p:cNvPicPr preferRelativeResize="0"/>
          <p:nvPr/>
        </p:nvPicPr>
        <p:blipFill>
          <a:blip r:embed="rId4">
            <a:alphaModFix/>
          </a:blip>
          <a:stretch>
            <a:fillRect/>
          </a:stretch>
        </p:blipFill>
        <p:spPr>
          <a:xfrm>
            <a:off x="355350" y="31725"/>
            <a:ext cx="1386000" cy="779776"/>
          </a:xfrm>
          <a:prstGeom prst="rect">
            <a:avLst/>
          </a:prstGeom>
          <a:noFill/>
          <a:ln>
            <a:noFill/>
          </a:ln>
        </p:spPr>
      </p:pic>
      <p:sp>
        <p:nvSpPr>
          <p:cNvPr id="192" name="Google Shape;192;g1c7226982ab_0_18"/>
          <p:cNvSpPr txBox="1"/>
          <p:nvPr/>
        </p:nvSpPr>
        <p:spPr>
          <a:xfrm>
            <a:off x="9010975" y="40772"/>
            <a:ext cx="3000000" cy="4926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zh-CN" sz="2000">
                <a:solidFill>
                  <a:srgbClr val="379992"/>
                </a:solidFill>
                <a:latin typeface="Arimo"/>
                <a:ea typeface="Arimo"/>
                <a:cs typeface="Arimo"/>
                <a:sym typeface="Arimo"/>
              </a:rPr>
              <a:t>طلب إسترداد عقار</a:t>
            </a:r>
            <a:endParaRPr b="1" sz="2000">
              <a:solidFill>
                <a:srgbClr val="379992"/>
              </a:solidFill>
              <a:latin typeface="Calibri"/>
              <a:ea typeface="Calibri"/>
              <a:cs typeface="Calibri"/>
              <a:sym typeface="Calibri"/>
            </a:endParaRPr>
          </a:p>
        </p:txBody>
      </p:sp>
      <p:sp>
        <p:nvSpPr>
          <p:cNvPr id="193" name="Google Shape;193;g1c7226982ab_0_18"/>
          <p:cNvSpPr txBox="1"/>
          <p:nvPr/>
        </p:nvSpPr>
        <p:spPr>
          <a:xfrm>
            <a:off x="741551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5"/>
              </a:rPr>
              <a:t>الواجهات</a:t>
            </a:r>
            <a:endParaRPr b="1" sz="2000">
              <a:solidFill>
                <a:srgbClr val="0673AE"/>
              </a:solidFill>
              <a:latin typeface="Calibri"/>
              <a:ea typeface="Calibri"/>
              <a:cs typeface="Calibri"/>
              <a:sym typeface="Calibri"/>
            </a:endParaRPr>
          </a:p>
        </p:txBody>
      </p:sp>
      <p:sp>
        <p:nvSpPr>
          <p:cNvPr id="194" name="Google Shape;194;g1c7226982ab_0_18"/>
          <p:cNvSpPr txBox="1"/>
          <p:nvPr/>
        </p:nvSpPr>
        <p:spPr>
          <a:xfrm>
            <a:off x="4210222" y="585275"/>
            <a:ext cx="7178400" cy="692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100">
                <a:solidFill>
                  <a:srgbClr val="1F4C6B"/>
                </a:solidFill>
                <a:latin typeface="Arimo"/>
                <a:ea typeface="Arimo"/>
                <a:cs typeface="Arimo"/>
                <a:sym typeface="Arimo"/>
              </a:rPr>
              <a:t>في حالة احتياج إدارات البنك إلى استرداد عقار واضافته لأملاك البنك</a:t>
            </a:r>
            <a:r>
              <a:rPr lang="zh-CN" sz="1100">
                <a:solidFill>
                  <a:srgbClr val="1F4C6B"/>
                </a:solidFill>
                <a:latin typeface="Arimo"/>
                <a:ea typeface="Arimo"/>
                <a:cs typeface="Arimo"/>
                <a:sym typeface="Arimo"/>
              </a:rPr>
              <a:t> يقوم المستخدم المفوض من إدارة البنك الطالبة بالدخول إلى النظام وإنشاء طلب إسترداد عقار. حيث سوف يساعد النظام بتسهيل وتتبع إجراءات عمل إسترداد عقار. (</a:t>
            </a:r>
            <a:r>
              <a:rPr lang="zh-CN" sz="1100" u="sng">
                <a:solidFill>
                  <a:schemeClr val="hlink"/>
                </a:solidFill>
                <a:latin typeface="Arimo"/>
                <a:ea typeface="Arimo"/>
                <a:cs typeface="Arimo"/>
                <a:sym typeface="Arimo"/>
                <a:hlinkClick r:id="rId6"/>
              </a:rPr>
              <a:t>المزيد من التفاصيل</a:t>
            </a:r>
            <a:r>
              <a:rPr lang="zh-CN" sz="1100">
                <a:solidFill>
                  <a:srgbClr val="1F4C6B"/>
                </a:solidFill>
                <a:latin typeface="Arimo"/>
                <a:ea typeface="Arimo"/>
                <a:cs typeface="Arimo"/>
                <a:sym typeface="Arimo"/>
              </a:rPr>
              <a:t>)</a:t>
            </a:r>
            <a:endParaRPr sz="1100">
              <a:solidFill>
                <a:srgbClr val="1F4C6B"/>
              </a:solidFill>
              <a:latin typeface="Calibri"/>
              <a:ea typeface="Calibri"/>
              <a:cs typeface="Calibri"/>
              <a:sym typeface="Calibri"/>
            </a:endParaRPr>
          </a:p>
        </p:txBody>
      </p:sp>
      <p:pic>
        <p:nvPicPr>
          <p:cNvPr id="195" name="Google Shape;195;g1c7226982ab_0_18"/>
          <p:cNvPicPr preferRelativeResize="0"/>
          <p:nvPr/>
        </p:nvPicPr>
        <p:blipFill>
          <a:blip r:embed="rId7">
            <a:alphaModFix/>
          </a:blip>
          <a:stretch>
            <a:fillRect/>
          </a:stretch>
        </p:blipFill>
        <p:spPr>
          <a:xfrm>
            <a:off x="835025" y="1138551"/>
            <a:ext cx="3886531" cy="4930202"/>
          </a:xfrm>
          <a:prstGeom prst="rect">
            <a:avLst/>
          </a:prstGeom>
          <a:noFill/>
          <a:ln>
            <a:noFill/>
          </a:ln>
        </p:spPr>
      </p:pic>
      <p:pic>
        <p:nvPicPr>
          <p:cNvPr id="196" name="Google Shape;196;g1c7226982ab_0_18"/>
          <p:cNvPicPr preferRelativeResize="0"/>
          <p:nvPr/>
        </p:nvPicPr>
        <p:blipFill>
          <a:blip r:embed="rId8">
            <a:alphaModFix/>
          </a:blip>
          <a:stretch>
            <a:fillRect/>
          </a:stretch>
        </p:blipFill>
        <p:spPr>
          <a:xfrm>
            <a:off x="7577975" y="1169426"/>
            <a:ext cx="3000001" cy="4868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c7226982ab_0_31"/>
          <p:cNvSpPr txBox="1"/>
          <p:nvPr/>
        </p:nvSpPr>
        <p:spPr>
          <a:xfrm>
            <a:off x="100146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3"/>
              </a:rPr>
              <a:t>سير العمل</a:t>
            </a:r>
            <a:endParaRPr b="1" sz="2000" u="sng">
              <a:solidFill>
                <a:srgbClr val="0673AE"/>
              </a:solidFill>
              <a:latin typeface="Calibri"/>
              <a:ea typeface="Calibri"/>
              <a:cs typeface="Calibri"/>
              <a:sym typeface="Calibri"/>
            </a:endParaRPr>
          </a:p>
        </p:txBody>
      </p:sp>
      <p:pic>
        <p:nvPicPr>
          <p:cNvPr id="202" name="Google Shape;202;g1c7226982ab_0_31"/>
          <p:cNvPicPr preferRelativeResize="0"/>
          <p:nvPr/>
        </p:nvPicPr>
        <p:blipFill>
          <a:blip r:embed="rId4">
            <a:alphaModFix/>
          </a:blip>
          <a:stretch>
            <a:fillRect/>
          </a:stretch>
        </p:blipFill>
        <p:spPr>
          <a:xfrm>
            <a:off x="355350" y="31725"/>
            <a:ext cx="1386000" cy="779776"/>
          </a:xfrm>
          <a:prstGeom prst="rect">
            <a:avLst/>
          </a:prstGeom>
          <a:noFill/>
          <a:ln>
            <a:noFill/>
          </a:ln>
        </p:spPr>
      </p:pic>
      <p:sp>
        <p:nvSpPr>
          <p:cNvPr id="203" name="Google Shape;203;g1c7226982ab_0_31"/>
          <p:cNvSpPr txBox="1"/>
          <p:nvPr/>
        </p:nvSpPr>
        <p:spPr>
          <a:xfrm>
            <a:off x="9010975" y="40772"/>
            <a:ext cx="3000000" cy="4926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zh-CN" sz="2000">
                <a:solidFill>
                  <a:srgbClr val="379992"/>
                </a:solidFill>
                <a:latin typeface="Arimo"/>
                <a:ea typeface="Arimo"/>
                <a:cs typeface="Arimo"/>
                <a:sym typeface="Arimo"/>
              </a:rPr>
              <a:t>طلب صيانة عقار</a:t>
            </a:r>
            <a:endParaRPr b="1" sz="2000">
              <a:solidFill>
                <a:srgbClr val="379992"/>
              </a:solidFill>
              <a:latin typeface="Calibri"/>
              <a:ea typeface="Calibri"/>
              <a:cs typeface="Calibri"/>
              <a:sym typeface="Calibri"/>
            </a:endParaRPr>
          </a:p>
        </p:txBody>
      </p:sp>
      <p:sp>
        <p:nvSpPr>
          <p:cNvPr id="204" name="Google Shape;204;g1c7226982ab_0_31"/>
          <p:cNvSpPr txBox="1"/>
          <p:nvPr/>
        </p:nvSpPr>
        <p:spPr>
          <a:xfrm>
            <a:off x="741551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5"/>
              </a:rPr>
              <a:t>الواجهات</a:t>
            </a:r>
            <a:endParaRPr b="1" sz="2000">
              <a:solidFill>
                <a:srgbClr val="0673AE"/>
              </a:solidFill>
              <a:latin typeface="Calibri"/>
              <a:ea typeface="Calibri"/>
              <a:cs typeface="Calibri"/>
              <a:sym typeface="Calibri"/>
            </a:endParaRPr>
          </a:p>
        </p:txBody>
      </p:sp>
      <p:sp>
        <p:nvSpPr>
          <p:cNvPr id="205" name="Google Shape;205;g1c7226982ab_0_31"/>
          <p:cNvSpPr txBox="1"/>
          <p:nvPr/>
        </p:nvSpPr>
        <p:spPr>
          <a:xfrm>
            <a:off x="4210222" y="585275"/>
            <a:ext cx="7178400" cy="5232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100">
                <a:solidFill>
                  <a:srgbClr val="1F4C6B"/>
                </a:solidFill>
                <a:latin typeface="Arimo"/>
                <a:ea typeface="Arimo"/>
                <a:cs typeface="Arimo"/>
                <a:sym typeface="Arimo"/>
              </a:rPr>
              <a:t>في حالة احتياج إدارات البنك إلى صيانة عقار يقوم المستخدم المفوض من إدارة البنك الطالبة بالدخول إلى النظام وإنشاء طلب صيانة عقار. حيث سوف يساعد النظام بتسهيل وتتبع إجراءات عمل صيانة عقار. (</a:t>
            </a:r>
            <a:r>
              <a:rPr lang="zh-CN" sz="1100" u="sng">
                <a:solidFill>
                  <a:schemeClr val="hlink"/>
                </a:solidFill>
                <a:latin typeface="Arimo"/>
                <a:ea typeface="Arimo"/>
                <a:cs typeface="Arimo"/>
                <a:sym typeface="Arimo"/>
                <a:hlinkClick r:id="rId6"/>
              </a:rPr>
              <a:t>المزيد من التفاصيل</a:t>
            </a:r>
            <a:r>
              <a:rPr lang="zh-CN" sz="1100">
                <a:solidFill>
                  <a:srgbClr val="1F4C6B"/>
                </a:solidFill>
                <a:latin typeface="Arimo"/>
                <a:ea typeface="Arimo"/>
                <a:cs typeface="Arimo"/>
                <a:sym typeface="Arimo"/>
              </a:rPr>
              <a:t>)</a:t>
            </a:r>
            <a:endParaRPr sz="1100">
              <a:solidFill>
                <a:srgbClr val="1F4C6B"/>
              </a:solidFill>
              <a:latin typeface="Calibri"/>
              <a:ea typeface="Calibri"/>
              <a:cs typeface="Calibri"/>
              <a:sym typeface="Calibri"/>
            </a:endParaRPr>
          </a:p>
        </p:txBody>
      </p:sp>
      <p:pic>
        <p:nvPicPr>
          <p:cNvPr id="206" name="Google Shape;206;g1c7226982ab_0_31"/>
          <p:cNvPicPr preferRelativeResize="0"/>
          <p:nvPr/>
        </p:nvPicPr>
        <p:blipFill>
          <a:blip r:embed="rId7">
            <a:alphaModFix/>
          </a:blip>
          <a:stretch>
            <a:fillRect/>
          </a:stretch>
        </p:blipFill>
        <p:spPr>
          <a:xfrm>
            <a:off x="653125" y="1113362"/>
            <a:ext cx="4021599" cy="4980574"/>
          </a:xfrm>
          <a:prstGeom prst="rect">
            <a:avLst/>
          </a:prstGeom>
          <a:noFill/>
          <a:ln>
            <a:noFill/>
          </a:ln>
        </p:spPr>
      </p:pic>
      <p:pic>
        <p:nvPicPr>
          <p:cNvPr id="207" name="Google Shape;207;g1c7226982ab_0_31"/>
          <p:cNvPicPr preferRelativeResize="0"/>
          <p:nvPr/>
        </p:nvPicPr>
        <p:blipFill>
          <a:blip r:embed="rId8">
            <a:alphaModFix/>
          </a:blip>
          <a:stretch>
            <a:fillRect/>
          </a:stretch>
        </p:blipFill>
        <p:spPr>
          <a:xfrm>
            <a:off x="7654081" y="1065925"/>
            <a:ext cx="2847781" cy="49805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1c7226982ab_0_44"/>
          <p:cNvPicPr preferRelativeResize="0"/>
          <p:nvPr/>
        </p:nvPicPr>
        <p:blipFill rotWithShape="1">
          <a:blip r:embed="rId3">
            <a:alphaModFix/>
          </a:blip>
          <a:srcRect b="0" l="0" r="0" t="0"/>
          <a:stretch/>
        </p:blipFill>
        <p:spPr>
          <a:xfrm>
            <a:off x="499235" y="6063030"/>
            <a:ext cx="2380130" cy="563978"/>
          </a:xfrm>
          <a:prstGeom prst="rect">
            <a:avLst/>
          </a:prstGeom>
          <a:noFill/>
          <a:ln>
            <a:noFill/>
          </a:ln>
        </p:spPr>
      </p:pic>
      <p:pic>
        <p:nvPicPr>
          <p:cNvPr id="213" name="Google Shape;213;g1c7226982ab_0_44"/>
          <p:cNvPicPr preferRelativeResize="0"/>
          <p:nvPr/>
        </p:nvPicPr>
        <p:blipFill rotWithShape="1">
          <a:blip r:embed="rId4">
            <a:alphaModFix/>
          </a:blip>
          <a:srcRect b="0" l="0" r="0" t="0"/>
          <a:stretch/>
        </p:blipFill>
        <p:spPr>
          <a:xfrm>
            <a:off x="1763038" y="1011313"/>
            <a:ext cx="8665925" cy="4749475"/>
          </a:xfrm>
          <a:prstGeom prst="rect">
            <a:avLst/>
          </a:prstGeom>
          <a:noFill/>
          <a:ln>
            <a:noFill/>
          </a:ln>
        </p:spPr>
      </p:pic>
      <p:sp>
        <p:nvSpPr>
          <p:cNvPr id="214" name="Google Shape;214;g1c7226982ab_0_44"/>
          <p:cNvSpPr/>
          <p:nvPr/>
        </p:nvSpPr>
        <p:spPr>
          <a:xfrm>
            <a:off x="2985555" y="5909985"/>
            <a:ext cx="6712800" cy="67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lang="zh-CN" sz="3200">
                <a:solidFill>
                  <a:srgbClr val="379992"/>
                </a:solidFill>
                <a:latin typeface="Calibri"/>
                <a:ea typeface="Calibri"/>
                <a:cs typeface="Calibri"/>
                <a:sym typeface="Calibri"/>
              </a:rPr>
              <a:t>العروض المالية</a:t>
            </a:r>
            <a:endParaRPr b="1">
              <a:solidFill>
                <a:srgbClr val="379992"/>
              </a:solidFill>
              <a:latin typeface="Calibri"/>
              <a:ea typeface="Calibri"/>
              <a:cs typeface="Calibri"/>
              <a:sym typeface="Calibri"/>
            </a:endParaRPr>
          </a:p>
        </p:txBody>
      </p:sp>
      <p:pic>
        <p:nvPicPr>
          <p:cNvPr id="215" name="Google Shape;215;g1c7226982ab_0_44"/>
          <p:cNvPicPr preferRelativeResize="0"/>
          <p:nvPr/>
        </p:nvPicPr>
        <p:blipFill>
          <a:blip r:embed="rId5">
            <a:alphaModFix/>
          </a:blip>
          <a:stretch>
            <a:fillRect/>
          </a:stretch>
        </p:blipFill>
        <p:spPr>
          <a:xfrm>
            <a:off x="5276750" y="70800"/>
            <a:ext cx="1587932" cy="893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c7226982ab_0_51"/>
          <p:cNvSpPr txBox="1"/>
          <p:nvPr/>
        </p:nvSpPr>
        <p:spPr>
          <a:xfrm>
            <a:off x="100146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3"/>
              </a:rPr>
              <a:t>سير العمل</a:t>
            </a:r>
            <a:endParaRPr b="1" sz="2000" u="sng">
              <a:solidFill>
                <a:srgbClr val="0673AE"/>
              </a:solidFill>
              <a:latin typeface="Calibri"/>
              <a:ea typeface="Calibri"/>
              <a:cs typeface="Calibri"/>
              <a:sym typeface="Calibri"/>
            </a:endParaRPr>
          </a:p>
        </p:txBody>
      </p:sp>
      <p:pic>
        <p:nvPicPr>
          <p:cNvPr id="221" name="Google Shape;221;g1c7226982ab_0_51"/>
          <p:cNvPicPr preferRelativeResize="0"/>
          <p:nvPr/>
        </p:nvPicPr>
        <p:blipFill>
          <a:blip r:embed="rId4">
            <a:alphaModFix/>
          </a:blip>
          <a:stretch>
            <a:fillRect/>
          </a:stretch>
        </p:blipFill>
        <p:spPr>
          <a:xfrm>
            <a:off x="355350" y="31725"/>
            <a:ext cx="1386000" cy="779776"/>
          </a:xfrm>
          <a:prstGeom prst="rect">
            <a:avLst/>
          </a:prstGeom>
          <a:noFill/>
          <a:ln>
            <a:noFill/>
          </a:ln>
        </p:spPr>
      </p:pic>
      <p:sp>
        <p:nvSpPr>
          <p:cNvPr id="222" name="Google Shape;222;g1c7226982ab_0_51"/>
          <p:cNvSpPr txBox="1"/>
          <p:nvPr/>
        </p:nvSpPr>
        <p:spPr>
          <a:xfrm>
            <a:off x="9010963" y="40763"/>
            <a:ext cx="3000000" cy="4926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zh-CN" sz="2000">
                <a:solidFill>
                  <a:srgbClr val="379992"/>
                </a:solidFill>
                <a:latin typeface="Arimo"/>
                <a:ea typeface="Arimo"/>
                <a:cs typeface="Arimo"/>
                <a:sym typeface="Arimo"/>
              </a:rPr>
              <a:t>بيع</a:t>
            </a:r>
            <a:r>
              <a:rPr b="1" lang="zh-CN" sz="2000">
                <a:solidFill>
                  <a:srgbClr val="379992"/>
                </a:solidFill>
                <a:latin typeface="Arimo"/>
                <a:ea typeface="Arimo"/>
                <a:cs typeface="Arimo"/>
                <a:sym typeface="Arimo"/>
              </a:rPr>
              <a:t> عقار</a:t>
            </a:r>
            <a:endParaRPr b="1" sz="2000">
              <a:solidFill>
                <a:srgbClr val="379992"/>
              </a:solidFill>
              <a:latin typeface="Calibri"/>
              <a:ea typeface="Calibri"/>
              <a:cs typeface="Calibri"/>
              <a:sym typeface="Calibri"/>
            </a:endParaRPr>
          </a:p>
        </p:txBody>
      </p:sp>
      <p:sp>
        <p:nvSpPr>
          <p:cNvPr id="223" name="Google Shape;223;g1c7226982ab_0_51"/>
          <p:cNvSpPr txBox="1"/>
          <p:nvPr/>
        </p:nvSpPr>
        <p:spPr>
          <a:xfrm>
            <a:off x="741551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5"/>
              </a:rPr>
              <a:t>الواجهات</a:t>
            </a:r>
            <a:endParaRPr b="1" sz="2000">
              <a:solidFill>
                <a:srgbClr val="0673AE"/>
              </a:solidFill>
              <a:latin typeface="Calibri"/>
              <a:ea typeface="Calibri"/>
              <a:cs typeface="Calibri"/>
              <a:sym typeface="Calibri"/>
            </a:endParaRPr>
          </a:p>
        </p:txBody>
      </p:sp>
      <p:sp>
        <p:nvSpPr>
          <p:cNvPr id="224" name="Google Shape;224;g1c7226982ab_0_51"/>
          <p:cNvSpPr txBox="1"/>
          <p:nvPr/>
        </p:nvSpPr>
        <p:spPr>
          <a:xfrm>
            <a:off x="4210222" y="585275"/>
            <a:ext cx="7178400" cy="5232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100">
                <a:solidFill>
                  <a:srgbClr val="1F4C6B"/>
                </a:solidFill>
                <a:latin typeface="Arimo"/>
                <a:ea typeface="Arimo"/>
                <a:cs typeface="Arimo"/>
                <a:sym typeface="Arimo"/>
              </a:rPr>
              <a:t>يتم عرض العقار للبيع من قبل إدارة العقارات عن طريق المكاتب العقارية ومسوقين العقار و يتم تزويدهم بجميع معلومات العقار</a:t>
            </a:r>
            <a:r>
              <a:rPr lang="zh-CN" sz="1100">
                <a:solidFill>
                  <a:srgbClr val="1F4C6B"/>
                </a:solidFill>
                <a:latin typeface="Arimo"/>
                <a:ea typeface="Arimo"/>
                <a:cs typeface="Arimo"/>
                <a:sym typeface="Arimo"/>
              </a:rPr>
              <a:t>. حيث سوف يساعد النظام بتسهيل وتتبع إجراءات عمل بيع العقار. (</a:t>
            </a:r>
            <a:r>
              <a:rPr lang="zh-CN" sz="1100" u="sng">
                <a:solidFill>
                  <a:schemeClr val="hlink"/>
                </a:solidFill>
                <a:latin typeface="Arimo"/>
                <a:ea typeface="Arimo"/>
                <a:cs typeface="Arimo"/>
                <a:sym typeface="Arimo"/>
                <a:hlinkClick r:id="rId6"/>
              </a:rPr>
              <a:t>المزيد من التفاصيل</a:t>
            </a:r>
            <a:r>
              <a:rPr lang="zh-CN" sz="1100">
                <a:solidFill>
                  <a:srgbClr val="1F4C6B"/>
                </a:solidFill>
                <a:latin typeface="Arimo"/>
                <a:ea typeface="Arimo"/>
                <a:cs typeface="Arimo"/>
                <a:sym typeface="Arimo"/>
              </a:rPr>
              <a:t>)</a:t>
            </a:r>
            <a:endParaRPr sz="1100">
              <a:solidFill>
                <a:srgbClr val="1F4C6B"/>
              </a:solidFill>
              <a:latin typeface="Calibri"/>
              <a:ea typeface="Calibri"/>
              <a:cs typeface="Calibri"/>
              <a:sym typeface="Calibri"/>
            </a:endParaRPr>
          </a:p>
        </p:txBody>
      </p:sp>
      <p:pic>
        <p:nvPicPr>
          <p:cNvPr id="225" name="Google Shape;225;g1c7226982ab_0_51"/>
          <p:cNvPicPr preferRelativeResize="0"/>
          <p:nvPr/>
        </p:nvPicPr>
        <p:blipFill>
          <a:blip r:embed="rId7">
            <a:alphaModFix/>
          </a:blip>
          <a:stretch>
            <a:fillRect/>
          </a:stretch>
        </p:blipFill>
        <p:spPr>
          <a:xfrm>
            <a:off x="900363" y="1225348"/>
            <a:ext cx="3527127" cy="4867615"/>
          </a:xfrm>
          <a:prstGeom prst="rect">
            <a:avLst/>
          </a:prstGeom>
          <a:noFill/>
          <a:ln>
            <a:noFill/>
          </a:ln>
        </p:spPr>
      </p:pic>
      <p:pic>
        <p:nvPicPr>
          <p:cNvPr id="226" name="Google Shape;226;g1c7226982ab_0_51"/>
          <p:cNvPicPr preferRelativeResize="0"/>
          <p:nvPr/>
        </p:nvPicPr>
        <p:blipFill>
          <a:blip r:embed="rId8">
            <a:alphaModFix/>
          </a:blip>
          <a:stretch>
            <a:fillRect/>
          </a:stretch>
        </p:blipFill>
        <p:spPr>
          <a:xfrm>
            <a:off x="7676595" y="1209475"/>
            <a:ext cx="2802768" cy="47360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c7226982ab_0_61"/>
          <p:cNvSpPr txBox="1"/>
          <p:nvPr/>
        </p:nvSpPr>
        <p:spPr>
          <a:xfrm>
            <a:off x="100146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3"/>
              </a:rPr>
              <a:t>سير العمل</a:t>
            </a:r>
            <a:endParaRPr b="1" sz="2000" u="sng">
              <a:solidFill>
                <a:srgbClr val="0673AE"/>
              </a:solidFill>
              <a:latin typeface="Calibri"/>
              <a:ea typeface="Calibri"/>
              <a:cs typeface="Calibri"/>
              <a:sym typeface="Calibri"/>
            </a:endParaRPr>
          </a:p>
        </p:txBody>
      </p:sp>
      <p:pic>
        <p:nvPicPr>
          <p:cNvPr id="232" name="Google Shape;232;g1c7226982ab_0_61"/>
          <p:cNvPicPr preferRelativeResize="0"/>
          <p:nvPr/>
        </p:nvPicPr>
        <p:blipFill>
          <a:blip r:embed="rId4">
            <a:alphaModFix/>
          </a:blip>
          <a:stretch>
            <a:fillRect/>
          </a:stretch>
        </p:blipFill>
        <p:spPr>
          <a:xfrm>
            <a:off x="355350" y="31725"/>
            <a:ext cx="1386000" cy="779776"/>
          </a:xfrm>
          <a:prstGeom prst="rect">
            <a:avLst/>
          </a:prstGeom>
          <a:noFill/>
          <a:ln>
            <a:noFill/>
          </a:ln>
        </p:spPr>
      </p:pic>
      <p:sp>
        <p:nvSpPr>
          <p:cNvPr id="233" name="Google Shape;233;g1c7226982ab_0_61"/>
          <p:cNvSpPr txBox="1"/>
          <p:nvPr/>
        </p:nvSpPr>
        <p:spPr>
          <a:xfrm>
            <a:off x="9010963" y="40763"/>
            <a:ext cx="3000000" cy="4926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zh-CN" sz="2000">
                <a:solidFill>
                  <a:srgbClr val="379992"/>
                </a:solidFill>
                <a:latin typeface="Arimo"/>
                <a:ea typeface="Arimo"/>
                <a:cs typeface="Arimo"/>
                <a:sym typeface="Arimo"/>
              </a:rPr>
              <a:t>تأجير</a:t>
            </a:r>
            <a:r>
              <a:rPr b="1" lang="zh-CN" sz="2000">
                <a:solidFill>
                  <a:srgbClr val="379992"/>
                </a:solidFill>
                <a:latin typeface="Arimo"/>
                <a:ea typeface="Arimo"/>
                <a:cs typeface="Arimo"/>
                <a:sym typeface="Arimo"/>
              </a:rPr>
              <a:t> عقار</a:t>
            </a:r>
            <a:endParaRPr b="1" sz="2000">
              <a:solidFill>
                <a:srgbClr val="379992"/>
              </a:solidFill>
              <a:latin typeface="Calibri"/>
              <a:ea typeface="Calibri"/>
              <a:cs typeface="Calibri"/>
              <a:sym typeface="Calibri"/>
            </a:endParaRPr>
          </a:p>
        </p:txBody>
      </p:sp>
      <p:sp>
        <p:nvSpPr>
          <p:cNvPr id="234" name="Google Shape;234;g1c7226982ab_0_61"/>
          <p:cNvSpPr txBox="1"/>
          <p:nvPr/>
        </p:nvSpPr>
        <p:spPr>
          <a:xfrm>
            <a:off x="741551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5"/>
              </a:rPr>
              <a:t>الواجهات</a:t>
            </a:r>
            <a:endParaRPr b="1" sz="2000">
              <a:solidFill>
                <a:srgbClr val="0673AE"/>
              </a:solidFill>
              <a:latin typeface="Calibri"/>
              <a:ea typeface="Calibri"/>
              <a:cs typeface="Calibri"/>
              <a:sym typeface="Calibri"/>
            </a:endParaRPr>
          </a:p>
        </p:txBody>
      </p:sp>
      <p:sp>
        <p:nvSpPr>
          <p:cNvPr id="235" name="Google Shape;235;g1c7226982ab_0_61"/>
          <p:cNvSpPr txBox="1"/>
          <p:nvPr/>
        </p:nvSpPr>
        <p:spPr>
          <a:xfrm>
            <a:off x="4210222" y="585275"/>
            <a:ext cx="7178400" cy="692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Clr>
                <a:schemeClr val="dk1"/>
              </a:buClr>
              <a:buSzPts val="1100"/>
              <a:buFont typeface="Arial"/>
              <a:buNone/>
            </a:pPr>
            <a:r>
              <a:rPr lang="zh-CN" sz="1100">
                <a:solidFill>
                  <a:srgbClr val="1F4C6B"/>
                </a:solidFill>
                <a:latin typeface="Arimo"/>
                <a:ea typeface="Arimo"/>
                <a:cs typeface="Arimo"/>
                <a:sym typeface="Arimo"/>
              </a:rPr>
              <a:t>يتم عرض العقار للتأجير من قبل إدارة العقارات عن طريق المكاتب العقارية ومسوقين العقار و يتم تزويدهم بجميع معلومات العقار. حيث سوف يساعد النظام بتسهيل وتتبع إجراءات عمل تأجير العقار. (</a:t>
            </a:r>
            <a:r>
              <a:rPr lang="zh-CN" sz="1100" u="sng">
                <a:solidFill>
                  <a:schemeClr val="hlink"/>
                </a:solidFill>
                <a:latin typeface="Arimo"/>
                <a:ea typeface="Arimo"/>
                <a:cs typeface="Arimo"/>
                <a:sym typeface="Arimo"/>
                <a:hlinkClick r:id="rId6"/>
              </a:rPr>
              <a:t>المزيد من التفاصيل</a:t>
            </a:r>
            <a:r>
              <a:rPr lang="zh-CN" sz="1100">
                <a:solidFill>
                  <a:srgbClr val="1F4C6B"/>
                </a:solidFill>
                <a:latin typeface="Arimo"/>
                <a:ea typeface="Arimo"/>
                <a:cs typeface="Arimo"/>
                <a:sym typeface="Arimo"/>
              </a:rPr>
              <a:t>)</a:t>
            </a:r>
            <a:endParaRPr sz="1100">
              <a:solidFill>
                <a:srgbClr val="1F4C6B"/>
              </a:solidFill>
              <a:latin typeface="Calibri"/>
              <a:ea typeface="Calibri"/>
              <a:cs typeface="Calibri"/>
              <a:sym typeface="Calibri"/>
            </a:endParaRPr>
          </a:p>
          <a:p>
            <a:pPr indent="0" lvl="0" marL="0" rtl="1" algn="r">
              <a:spcBef>
                <a:spcPts val="0"/>
              </a:spcBef>
              <a:spcAft>
                <a:spcPts val="0"/>
              </a:spcAft>
              <a:buNone/>
            </a:pPr>
            <a:r>
              <a:t/>
            </a:r>
            <a:endParaRPr sz="1100">
              <a:solidFill>
                <a:srgbClr val="1F4C6B"/>
              </a:solidFill>
              <a:latin typeface="Arimo"/>
              <a:ea typeface="Arimo"/>
              <a:cs typeface="Arimo"/>
              <a:sym typeface="Arimo"/>
            </a:endParaRPr>
          </a:p>
        </p:txBody>
      </p:sp>
      <p:pic>
        <p:nvPicPr>
          <p:cNvPr id="236" name="Google Shape;236;g1c7226982ab_0_61"/>
          <p:cNvPicPr preferRelativeResize="0"/>
          <p:nvPr/>
        </p:nvPicPr>
        <p:blipFill>
          <a:blip r:embed="rId7">
            <a:alphaModFix/>
          </a:blip>
          <a:stretch>
            <a:fillRect/>
          </a:stretch>
        </p:blipFill>
        <p:spPr>
          <a:xfrm>
            <a:off x="448350" y="1205475"/>
            <a:ext cx="4705349" cy="4825698"/>
          </a:xfrm>
          <a:prstGeom prst="rect">
            <a:avLst/>
          </a:prstGeom>
          <a:noFill/>
          <a:ln>
            <a:noFill/>
          </a:ln>
        </p:spPr>
      </p:pic>
      <p:pic>
        <p:nvPicPr>
          <p:cNvPr id="237" name="Google Shape;237;g1c7226982ab_0_61"/>
          <p:cNvPicPr preferRelativeResize="0"/>
          <p:nvPr/>
        </p:nvPicPr>
        <p:blipFill>
          <a:blip r:embed="rId8">
            <a:alphaModFix/>
          </a:blip>
          <a:stretch>
            <a:fillRect/>
          </a:stretch>
        </p:blipFill>
        <p:spPr>
          <a:xfrm>
            <a:off x="7610612" y="1136775"/>
            <a:ext cx="2934725" cy="49630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g1c732d25b54_0_0"/>
          <p:cNvPicPr preferRelativeResize="0"/>
          <p:nvPr/>
        </p:nvPicPr>
        <p:blipFill rotWithShape="1">
          <a:blip r:embed="rId3">
            <a:alphaModFix/>
          </a:blip>
          <a:srcRect b="0" l="0" r="0" t="0"/>
          <a:stretch/>
        </p:blipFill>
        <p:spPr>
          <a:xfrm>
            <a:off x="499235" y="6063030"/>
            <a:ext cx="2380130" cy="563978"/>
          </a:xfrm>
          <a:prstGeom prst="rect">
            <a:avLst/>
          </a:prstGeom>
          <a:noFill/>
          <a:ln>
            <a:noFill/>
          </a:ln>
        </p:spPr>
      </p:pic>
      <p:pic>
        <p:nvPicPr>
          <p:cNvPr id="243" name="Google Shape;243;g1c732d25b54_0_0"/>
          <p:cNvPicPr preferRelativeResize="0"/>
          <p:nvPr/>
        </p:nvPicPr>
        <p:blipFill rotWithShape="1">
          <a:blip r:embed="rId4">
            <a:alphaModFix/>
          </a:blip>
          <a:srcRect b="0" l="0" r="0" t="0"/>
          <a:stretch/>
        </p:blipFill>
        <p:spPr>
          <a:xfrm>
            <a:off x="1763038" y="1011313"/>
            <a:ext cx="8665925" cy="4749475"/>
          </a:xfrm>
          <a:prstGeom prst="rect">
            <a:avLst/>
          </a:prstGeom>
          <a:noFill/>
          <a:ln>
            <a:noFill/>
          </a:ln>
        </p:spPr>
      </p:pic>
      <p:sp>
        <p:nvSpPr>
          <p:cNvPr id="244" name="Google Shape;244;g1c732d25b54_0_0"/>
          <p:cNvSpPr/>
          <p:nvPr/>
        </p:nvSpPr>
        <p:spPr>
          <a:xfrm>
            <a:off x="3587680" y="5807935"/>
            <a:ext cx="6712800" cy="67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lang="zh-CN" sz="3200">
                <a:solidFill>
                  <a:srgbClr val="379992"/>
                </a:solidFill>
                <a:latin typeface="Calibri"/>
                <a:ea typeface="Calibri"/>
                <a:cs typeface="Calibri"/>
                <a:sym typeface="Calibri"/>
              </a:rPr>
              <a:t>قسم الشركات</a:t>
            </a:r>
            <a:endParaRPr>
              <a:solidFill>
                <a:srgbClr val="379992"/>
              </a:solidFill>
            </a:endParaRPr>
          </a:p>
        </p:txBody>
      </p:sp>
      <p:pic>
        <p:nvPicPr>
          <p:cNvPr id="245" name="Google Shape;245;g1c732d25b54_0_0"/>
          <p:cNvPicPr preferRelativeResize="0"/>
          <p:nvPr/>
        </p:nvPicPr>
        <p:blipFill>
          <a:blip r:embed="rId5">
            <a:alphaModFix/>
          </a:blip>
          <a:stretch>
            <a:fillRect/>
          </a:stretch>
        </p:blipFill>
        <p:spPr>
          <a:xfrm>
            <a:off x="5276750" y="70800"/>
            <a:ext cx="1587932" cy="893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c7226982ab_0_77"/>
          <p:cNvSpPr txBox="1"/>
          <p:nvPr/>
        </p:nvSpPr>
        <p:spPr>
          <a:xfrm>
            <a:off x="100146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3"/>
              </a:rPr>
              <a:t>سير العمل</a:t>
            </a:r>
            <a:endParaRPr b="1" sz="2000" u="sng">
              <a:solidFill>
                <a:srgbClr val="0673AE"/>
              </a:solidFill>
              <a:latin typeface="Calibri"/>
              <a:ea typeface="Calibri"/>
              <a:cs typeface="Calibri"/>
              <a:sym typeface="Calibri"/>
            </a:endParaRPr>
          </a:p>
        </p:txBody>
      </p:sp>
      <p:pic>
        <p:nvPicPr>
          <p:cNvPr id="251" name="Google Shape;251;g1c7226982ab_0_77"/>
          <p:cNvPicPr preferRelativeResize="0"/>
          <p:nvPr/>
        </p:nvPicPr>
        <p:blipFill>
          <a:blip r:embed="rId4">
            <a:alphaModFix/>
          </a:blip>
          <a:stretch>
            <a:fillRect/>
          </a:stretch>
        </p:blipFill>
        <p:spPr>
          <a:xfrm>
            <a:off x="355350" y="31725"/>
            <a:ext cx="1386000" cy="779776"/>
          </a:xfrm>
          <a:prstGeom prst="rect">
            <a:avLst/>
          </a:prstGeom>
          <a:noFill/>
          <a:ln>
            <a:noFill/>
          </a:ln>
        </p:spPr>
      </p:pic>
      <p:sp>
        <p:nvSpPr>
          <p:cNvPr id="252" name="Google Shape;252;g1c7226982ab_0_77"/>
          <p:cNvSpPr txBox="1"/>
          <p:nvPr/>
        </p:nvSpPr>
        <p:spPr>
          <a:xfrm>
            <a:off x="9010963" y="40763"/>
            <a:ext cx="3000000" cy="4926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zh-CN" sz="2000">
                <a:solidFill>
                  <a:srgbClr val="379992"/>
                </a:solidFill>
                <a:latin typeface="Arimo"/>
                <a:ea typeface="Arimo"/>
                <a:cs typeface="Arimo"/>
                <a:sym typeface="Arimo"/>
              </a:rPr>
              <a:t>عملاء الشركات</a:t>
            </a:r>
            <a:endParaRPr b="1" sz="2000">
              <a:solidFill>
                <a:srgbClr val="379992"/>
              </a:solidFill>
              <a:latin typeface="Calibri"/>
              <a:ea typeface="Calibri"/>
              <a:cs typeface="Calibri"/>
              <a:sym typeface="Calibri"/>
            </a:endParaRPr>
          </a:p>
        </p:txBody>
      </p:sp>
      <p:sp>
        <p:nvSpPr>
          <p:cNvPr id="253" name="Google Shape;253;g1c7226982ab_0_77"/>
          <p:cNvSpPr txBox="1"/>
          <p:nvPr/>
        </p:nvSpPr>
        <p:spPr>
          <a:xfrm>
            <a:off x="7415518" y="604650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5"/>
              </a:rPr>
              <a:t>الواجهات</a:t>
            </a:r>
            <a:endParaRPr b="1" sz="2000">
              <a:solidFill>
                <a:srgbClr val="0673AE"/>
              </a:solidFill>
              <a:latin typeface="Calibri"/>
              <a:ea typeface="Calibri"/>
              <a:cs typeface="Calibri"/>
              <a:sym typeface="Calibri"/>
            </a:endParaRPr>
          </a:p>
        </p:txBody>
      </p:sp>
      <p:sp>
        <p:nvSpPr>
          <p:cNvPr id="254" name="Google Shape;254;g1c7226982ab_0_77"/>
          <p:cNvSpPr txBox="1"/>
          <p:nvPr/>
        </p:nvSpPr>
        <p:spPr>
          <a:xfrm>
            <a:off x="4210222" y="585275"/>
            <a:ext cx="7178400" cy="7080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100">
                <a:solidFill>
                  <a:srgbClr val="1F4C6B"/>
                </a:solidFill>
                <a:latin typeface="Arimo"/>
                <a:ea typeface="Arimo"/>
                <a:cs typeface="Arimo"/>
                <a:sym typeface="Arimo"/>
              </a:rPr>
              <a:t>لدى</a:t>
            </a:r>
            <a:r>
              <a:rPr lang="zh-CN" sz="1200">
                <a:solidFill>
                  <a:srgbClr val="414042"/>
                </a:solidFill>
                <a:latin typeface="Calibri"/>
                <a:ea typeface="Calibri"/>
                <a:cs typeface="Calibri"/>
                <a:sym typeface="Calibri"/>
              </a:rPr>
              <a:t> </a:t>
            </a:r>
            <a:r>
              <a:rPr lang="zh-CN" sz="1100">
                <a:solidFill>
                  <a:srgbClr val="1F4C6B"/>
                </a:solidFill>
                <a:latin typeface="Arimo"/>
                <a:ea typeface="Arimo"/>
                <a:cs typeface="Arimo"/>
                <a:sym typeface="Arimo"/>
              </a:rPr>
              <a:t>قسم عقارات الشركات مجموعة من العملاء حيث سيتم حفظ معلومات العملاء و مستنداتهم وعقاراتهم وتسهيل وتتبع طلبات العملاء من خلال النظام</a:t>
            </a:r>
            <a:r>
              <a:rPr lang="zh-CN" sz="1100">
                <a:solidFill>
                  <a:srgbClr val="1F4C6B"/>
                </a:solidFill>
                <a:latin typeface="Arimo"/>
                <a:ea typeface="Arimo"/>
                <a:cs typeface="Arimo"/>
                <a:sym typeface="Arimo"/>
              </a:rPr>
              <a:t>.</a:t>
            </a:r>
            <a:r>
              <a:rPr lang="zh-CN" sz="1100">
                <a:solidFill>
                  <a:srgbClr val="1F4C6B"/>
                </a:solidFill>
                <a:latin typeface="Arimo"/>
                <a:ea typeface="Arimo"/>
                <a:cs typeface="Arimo"/>
                <a:sym typeface="Arimo"/>
              </a:rPr>
              <a:t> (</a:t>
            </a:r>
            <a:r>
              <a:rPr lang="zh-CN" sz="1100" u="sng">
                <a:solidFill>
                  <a:schemeClr val="hlink"/>
                </a:solidFill>
                <a:latin typeface="Arimo"/>
                <a:ea typeface="Arimo"/>
                <a:cs typeface="Arimo"/>
                <a:sym typeface="Arimo"/>
                <a:hlinkClick r:id="rId6"/>
              </a:rPr>
              <a:t>المزيد من التفاصيل</a:t>
            </a:r>
            <a:r>
              <a:rPr lang="zh-CN" sz="1100">
                <a:solidFill>
                  <a:srgbClr val="1F4C6B"/>
                </a:solidFill>
                <a:latin typeface="Arimo"/>
                <a:ea typeface="Arimo"/>
                <a:cs typeface="Arimo"/>
                <a:sym typeface="Arimo"/>
              </a:rPr>
              <a:t>)</a:t>
            </a:r>
            <a:endParaRPr sz="1100">
              <a:solidFill>
                <a:srgbClr val="1F4C6B"/>
              </a:solidFill>
              <a:latin typeface="Calibri"/>
              <a:ea typeface="Calibri"/>
              <a:cs typeface="Calibri"/>
              <a:sym typeface="Calibri"/>
            </a:endParaRPr>
          </a:p>
          <a:p>
            <a:pPr indent="0" lvl="0" marL="0" rtl="1" algn="r">
              <a:spcBef>
                <a:spcPts val="0"/>
              </a:spcBef>
              <a:spcAft>
                <a:spcPts val="0"/>
              </a:spcAft>
              <a:buNone/>
            </a:pPr>
            <a:r>
              <a:t/>
            </a:r>
            <a:endParaRPr sz="1100">
              <a:solidFill>
                <a:srgbClr val="1F4C6B"/>
              </a:solidFill>
              <a:latin typeface="Arimo"/>
              <a:ea typeface="Arimo"/>
              <a:cs typeface="Arimo"/>
              <a:sym typeface="Arimo"/>
            </a:endParaRPr>
          </a:p>
        </p:txBody>
      </p:sp>
      <p:pic>
        <p:nvPicPr>
          <p:cNvPr id="255" name="Google Shape;255;g1c7226982ab_0_77"/>
          <p:cNvPicPr preferRelativeResize="0"/>
          <p:nvPr/>
        </p:nvPicPr>
        <p:blipFill>
          <a:blip r:embed="rId7">
            <a:alphaModFix/>
          </a:blip>
          <a:stretch>
            <a:fillRect/>
          </a:stretch>
        </p:blipFill>
        <p:spPr>
          <a:xfrm>
            <a:off x="5989850" y="1345175"/>
            <a:ext cx="5688024" cy="4448424"/>
          </a:xfrm>
          <a:prstGeom prst="rect">
            <a:avLst/>
          </a:prstGeom>
          <a:noFill/>
          <a:ln>
            <a:noFill/>
          </a:ln>
        </p:spPr>
      </p:pic>
      <p:sp>
        <p:nvSpPr>
          <p:cNvPr id="256" name="Google Shape;256;g1c7226982ab_0_77"/>
          <p:cNvSpPr txBox="1"/>
          <p:nvPr/>
        </p:nvSpPr>
        <p:spPr>
          <a:xfrm>
            <a:off x="1072900" y="1293275"/>
            <a:ext cx="3000000" cy="6618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lang="zh-CN" sz="2000">
                <a:solidFill>
                  <a:srgbClr val="379992"/>
                </a:solidFill>
                <a:latin typeface="Arimo"/>
                <a:ea typeface="Arimo"/>
                <a:cs typeface="Arimo"/>
                <a:sym typeface="Arimo"/>
              </a:rPr>
              <a:t>انواع الطلبات</a:t>
            </a:r>
            <a:endParaRPr sz="2000">
              <a:solidFill>
                <a:srgbClr val="379992"/>
              </a:solidFill>
              <a:latin typeface="Calibri"/>
              <a:ea typeface="Calibri"/>
              <a:cs typeface="Calibri"/>
              <a:sym typeface="Calibri"/>
            </a:endParaRPr>
          </a:p>
          <a:p>
            <a:pPr indent="0" lvl="0" marL="0" rtl="1" algn="r">
              <a:spcBef>
                <a:spcPts val="0"/>
              </a:spcBef>
              <a:spcAft>
                <a:spcPts val="0"/>
              </a:spcAft>
              <a:buNone/>
            </a:pPr>
            <a:r>
              <a:t/>
            </a:r>
            <a:endParaRPr sz="1100">
              <a:solidFill>
                <a:srgbClr val="1F4C6B"/>
              </a:solidFill>
              <a:latin typeface="Arimo"/>
              <a:ea typeface="Arimo"/>
              <a:cs typeface="Arimo"/>
              <a:sym typeface="Arimo"/>
            </a:endParaRPr>
          </a:p>
        </p:txBody>
      </p:sp>
      <p:sp>
        <p:nvSpPr>
          <p:cNvPr id="257" name="Google Shape;257;g1c7226982ab_0_77"/>
          <p:cNvSpPr txBox="1"/>
          <p:nvPr/>
        </p:nvSpPr>
        <p:spPr>
          <a:xfrm>
            <a:off x="355350" y="1857725"/>
            <a:ext cx="5174400" cy="1862400"/>
          </a:xfrm>
          <a:prstGeom prst="rect">
            <a:avLst/>
          </a:prstGeom>
          <a:noFill/>
          <a:ln>
            <a:noFill/>
          </a:ln>
        </p:spPr>
        <p:txBody>
          <a:bodyPr anchorCtr="0" anchor="t" bIns="91425" lIns="91425" spcFirstLastPara="1" rIns="91425" wrap="square" tIns="91425">
            <a:spAutoFit/>
          </a:bodyPr>
          <a:lstStyle/>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إعتماد الخطابات وإصدار شهادات التصرف العقاري للأفراد.</a:t>
            </a:r>
            <a:endParaRPr>
              <a:solidFill>
                <a:srgbClr val="1F4C6B"/>
              </a:solidFill>
              <a:latin typeface="Arimo"/>
              <a:ea typeface="Arimo"/>
              <a:cs typeface="Arimo"/>
              <a:sym typeface="Arimo"/>
            </a:endParaRPr>
          </a:p>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إعتماد الخطابات وإصدار شهادات التصرف العقاري للشركات.</a:t>
            </a:r>
            <a:endParaRPr>
              <a:solidFill>
                <a:srgbClr val="1F4C6B"/>
              </a:solidFill>
              <a:latin typeface="Arimo"/>
              <a:ea typeface="Arimo"/>
              <a:cs typeface="Arimo"/>
              <a:sym typeface="Arimo"/>
            </a:endParaRPr>
          </a:p>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إعتماد نموذج للأفراد.</a:t>
            </a:r>
            <a:endParaRPr>
              <a:solidFill>
                <a:srgbClr val="1F4C6B"/>
              </a:solidFill>
              <a:latin typeface="Arimo"/>
              <a:ea typeface="Arimo"/>
              <a:cs typeface="Arimo"/>
              <a:sym typeface="Arimo"/>
            </a:endParaRPr>
          </a:p>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إصدار شهاد تصرف عقاري مباشر بناءًا على نموذج.</a:t>
            </a:r>
            <a:endParaRPr>
              <a:solidFill>
                <a:srgbClr val="1F4C6B"/>
              </a:solidFill>
              <a:latin typeface="Arimo"/>
              <a:ea typeface="Arimo"/>
              <a:cs typeface="Arimo"/>
              <a:sym typeface="Arimo"/>
            </a:endParaRPr>
          </a:p>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إعتماد تفويض.</a:t>
            </a:r>
            <a:endParaRPr>
              <a:solidFill>
                <a:srgbClr val="1F4C6B"/>
              </a:solidFill>
              <a:latin typeface="Arimo"/>
              <a:ea typeface="Arimo"/>
              <a:cs typeface="Arimo"/>
              <a:sym typeface="Arimo"/>
            </a:endParaRPr>
          </a:p>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طلب تفويض إلكتروني.</a:t>
            </a:r>
            <a:endParaRPr>
              <a:solidFill>
                <a:srgbClr val="1F4C6B"/>
              </a:solidFill>
              <a:latin typeface="Arimo"/>
              <a:ea typeface="Arimo"/>
              <a:cs typeface="Arimo"/>
              <a:sym typeface="Arimo"/>
            </a:endParaRPr>
          </a:p>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إصدار وكالة.</a:t>
            </a:r>
            <a:endParaRPr>
              <a:solidFill>
                <a:srgbClr val="1F4C6B"/>
              </a:solidFill>
              <a:latin typeface="Arimo"/>
              <a:ea typeface="Arimo"/>
              <a:cs typeface="Arimo"/>
              <a:sym typeface="Arimo"/>
            </a:endParaRPr>
          </a:p>
          <a:p>
            <a:pPr indent="0" lvl="0" marL="0" rtl="1" algn="r">
              <a:spcBef>
                <a:spcPts val="0"/>
              </a:spcBef>
              <a:spcAft>
                <a:spcPts val="0"/>
              </a:spcAft>
              <a:buNone/>
            </a:pPr>
            <a:r>
              <a:t/>
            </a:r>
            <a:endParaRPr sz="1100">
              <a:solidFill>
                <a:srgbClr val="1F4C6B"/>
              </a:solidFill>
              <a:latin typeface="Arimo"/>
              <a:ea typeface="Arimo"/>
              <a:cs typeface="Arimo"/>
              <a:sym typeface="Arimo"/>
            </a:endParaRPr>
          </a:p>
        </p:txBody>
      </p:sp>
      <p:pic>
        <p:nvPicPr>
          <p:cNvPr id="258" name="Google Shape;258;g1c7226982ab_0_77"/>
          <p:cNvPicPr preferRelativeResize="0"/>
          <p:nvPr/>
        </p:nvPicPr>
        <p:blipFill>
          <a:blip r:embed="rId8">
            <a:alphaModFix/>
          </a:blip>
          <a:stretch>
            <a:fillRect/>
          </a:stretch>
        </p:blipFill>
        <p:spPr>
          <a:xfrm>
            <a:off x="192050" y="3775975"/>
            <a:ext cx="2601801" cy="2118125"/>
          </a:xfrm>
          <a:prstGeom prst="rect">
            <a:avLst/>
          </a:prstGeom>
          <a:noFill/>
          <a:ln>
            <a:noFill/>
          </a:ln>
        </p:spPr>
      </p:pic>
      <p:pic>
        <p:nvPicPr>
          <p:cNvPr id="259" name="Google Shape;259;g1c7226982ab_0_77"/>
          <p:cNvPicPr preferRelativeResize="0"/>
          <p:nvPr/>
        </p:nvPicPr>
        <p:blipFill>
          <a:blip r:embed="rId9">
            <a:alphaModFix/>
          </a:blip>
          <a:stretch>
            <a:fillRect/>
          </a:stretch>
        </p:blipFill>
        <p:spPr>
          <a:xfrm>
            <a:off x="3124787" y="3720137"/>
            <a:ext cx="2187987" cy="21739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1c7226982ab_0_112"/>
          <p:cNvPicPr preferRelativeResize="0"/>
          <p:nvPr/>
        </p:nvPicPr>
        <p:blipFill rotWithShape="1">
          <a:blip r:embed="rId3">
            <a:alphaModFix/>
          </a:blip>
          <a:srcRect b="0" l="0" r="0" t="0"/>
          <a:stretch/>
        </p:blipFill>
        <p:spPr>
          <a:xfrm>
            <a:off x="499235" y="6063030"/>
            <a:ext cx="2380130" cy="563978"/>
          </a:xfrm>
          <a:prstGeom prst="rect">
            <a:avLst/>
          </a:prstGeom>
          <a:noFill/>
          <a:ln>
            <a:noFill/>
          </a:ln>
        </p:spPr>
      </p:pic>
      <p:pic>
        <p:nvPicPr>
          <p:cNvPr id="265" name="Google Shape;265;g1c7226982ab_0_112"/>
          <p:cNvPicPr preferRelativeResize="0"/>
          <p:nvPr/>
        </p:nvPicPr>
        <p:blipFill rotWithShape="1">
          <a:blip r:embed="rId4">
            <a:alphaModFix/>
          </a:blip>
          <a:srcRect b="0" l="0" r="0" t="0"/>
          <a:stretch/>
        </p:blipFill>
        <p:spPr>
          <a:xfrm>
            <a:off x="1763038" y="1011313"/>
            <a:ext cx="8665925" cy="4749475"/>
          </a:xfrm>
          <a:prstGeom prst="rect">
            <a:avLst/>
          </a:prstGeom>
          <a:noFill/>
          <a:ln>
            <a:noFill/>
          </a:ln>
        </p:spPr>
      </p:pic>
      <p:sp>
        <p:nvSpPr>
          <p:cNvPr id="266" name="Google Shape;266;g1c7226982ab_0_112"/>
          <p:cNvSpPr/>
          <p:nvPr/>
        </p:nvSpPr>
        <p:spPr>
          <a:xfrm>
            <a:off x="3587680" y="5807935"/>
            <a:ext cx="6712800" cy="67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lang="zh-CN" sz="3200">
                <a:solidFill>
                  <a:srgbClr val="379992"/>
                </a:solidFill>
                <a:latin typeface="Calibri"/>
                <a:ea typeface="Calibri"/>
                <a:cs typeface="Calibri"/>
                <a:sym typeface="Calibri"/>
              </a:rPr>
              <a:t>قسم المحاسبة</a:t>
            </a:r>
            <a:endParaRPr>
              <a:solidFill>
                <a:srgbClr val="379992"/>
              </a:solidFill>
            </a:endParaRPr>
          </a:p>
        </p:txBody>
      </p:sp>
      <p:pic>
        <p:nvPicPr>
          <p:cNvPr id="267" name="Google Shape;267;g1c7226982ab_0_112"/>
          <p:cNvPicPr preferRelativeResize="0"/>
          <p:nvPr/>
        </p:nvPicPr>
        <p:blipFill>
          <a:blip r:embed="rId5">
            <a:alphaModFix/>
          </a:blip>
          <a:stretch>
            <a:fillRect/>
          </a:stretch>
        </p:blipFill>
        <p:spPr>
          <a:xfrm>
            <a:off x="5276750" y="70800"/>
            <a:ext cx="1587932" cy="893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1c7226982ab_0_134"/>
          <p:cNvPicPr preferRelativeResize="0"/>
          <p:nvPr/>
        </p:nvPicPr>
        <p:blipFill rotWithShape="1">
          <a:blip r:embed="rId3">
            <a:alphaModFix/>
          </a:blip>
          <a:srcRect b="0" l="0" r="0" t="0"/>
          <a:stretch/>
        </p:blipFill>
        <p:spPr>
          <a:xfrm>
            <a:off x="2264750" y="1581925"/>
            <a:ext cx="7662501" cy="4199551"/>
          </a:xfrm>
          <a:prstGeom prst="rect">
            <a:avLst/>
          </a:prstGeom>
          <a:noFill/>
          <a:ln>
            <a:noFill/>
          </a:ln>
        </p:spPr>
      </p:pic>
      <p:sp>
        <p:nvSpPr>
          <p:cNvPr id="95" name="Google Shape;95;g1c7226982ab_0_134"/>
          <p:cNvSpPr/>
          <p:nvPr/>
        </p:nvSpPr>
        <p:spPr>
          <a:xfrm>
            <a:off x="2739605" y="838573"/>
            <a:ext cx="6712800" cy="67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lang="zh-CN" sz="3200">
                <a:solidFill>
                  <a:srgbClr val="379992"/>
                </a:solidFill>
                <a:latin typeface="Calibri"/>
                <a:ea typeface="Calibri"/>
                <a:cs typeface="Calibri"/>
                <a:sym typeface="Calibri"/>
              </a:rPr>
              <a:t>أساسيات النظام</a:t>
            </a:r>
            <a:endParaRPr b="1">
              <a:solidFill>
                <a:srgbClr val="379992"/>
              </a:solidFill>
              <a:latin typeface="Calibri"/>
              <a:ea typeface="Calibri"/>
              <a:cs typeface="Calibri"/>
              <a:sym typeface="Calibri"/>
            </a:endParaRPr>
          </a:p>
        </p:txBody>
      </p:sp>
      <p:pic>
        <p:nvPicPr>
          <p:cNvPr id="96" name="Google Shape;96;g1c7226982ab_0_134"/>
          <p:cNvPicPr preferRelativeResize="0"/>
          <p:nvPr/>
        </p:nvPicPr>
        <p:blipFill>
          <a:blip r:embed="rId4">
            <a:alphaModFix/>
          </a:blip>
          <a:stretch>
            <a:fillRect/>
          </a:stretch>
        </p:blipFill>
        <p:spPr>
          <a:xfrm>
            <a:off x="584081" y="242850"/>
            <a:ext cx="2380149" cy="1339085"/>
          </a:xfrm>
          <a:prstGeom prst="rect">
            <a:avLst/>
          </a:prstGeom>
          <a:noFill/>
          <a:ln>
            <a:noFill/>
          </a:ln>
        </p:spPr>
      </p:pic>
      <p:pic>
        <p:nvPicPr>
          <p:cNvPr id="97" name="Google Shape;97;g1c7226982ab_0_134"/>
          <p:cNvPicPr preferRelativeResize="0"/>
          <p:nvPr/>
        </p:nvPicPr>
        <p:blipFill rotWithShape="1">
          <a:blip r:embed="rId5">
            <a:alphaModFix/>
          </a:blip>
          <a:srcRect b="0" l="0" r="0" t="0"/>
          <a:stretch/>
        </p:blipFill>
        <p:spPr>
          <a:xfrm>
            <a:off x="9219383" y="5852529"/>
            <a:ext cx="2700762" cy="6950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g1c7226982ab_0_119"/>
          <p:cNvPicPr preferRelativeResize="0"/>
          <p:nvPr/>
        </p:nvPicPr>
        <p:blipFill>
          <a:blip r:embed="rId3">
            <a:alphaModFix/>
          </a:blip>
          <a:stretch>
            <a:fillRect/>
          </a:stretch>
        </p:blipFill>
        <p:spPr>
          <a:xfrm>
            <a:off x="355350" y="31725"/>
            <a:ext cx="1386000" cy="779776"/>
          </a:xfrm>
          <a:prstGeom prst="rect">
            <a:avLst/>
          </a:prstGeom>
          <a:noFill/>
          <a:ln>
            <a:noFill/>
          </a:ln>
        </p:spPr>
      </p:pic>
      <p:sp>
        <p:nvSpPr>
          <p:cNvPr id="273" name="Google Shape;273;g1c7226982ab_0_119"/>
          <p:cNvSpPr txBox="1"/>
          <p:nvPr/>
        </p:nvSpPr>
        <p:spPr>
          <a:xfrm>
            <a:off x="9010963" y="40763"/>
            <a:ext cx="3000000" cy="4926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zh-CN" sz="2000">
                <a:solidFill>
                  <a:srgbClr val="379992"/>
                </a:solidFill>
                <a:latin typeface="Arimo"/>
                <a:ea typeface="Arimo"/>
                <a:cs typeface="Arimo"/>
                <a:sym typeface="Arimo"/>
              </a:rPr>
              <a:t>قسم المحاسبة</a:t>
            </a:r>
            <a:endParaRPr b="1" sz="2000">
              <a:solidFill>
                <a:srgbClr val="379992"/>
              </a:solidFill>
              <a:latin typeface="Calibri"/>
              <a:ea typeface="Calibri"/>
              <a:cs typeface="Calibri"/>
              <a:sym typeface="Calibri"/>
            </a:endParaRPr>
          </a:p>
        </p:txBody>
      </p:sp>
      <p:sp>
        <p:nvSpPr>
          <p:cNvPr id="274" name="Google Shape;274;g1c7226982ab_0_119"/>
          <p:cNvSpPr txBox="1"/>
          <p:nvPr/>
        </p:nvSpPr>
        <p:spPr>
          <a:xfrm>
            <a:off x="4433543" y="6087327"/>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4"/>
              </a:rPr>
              <a:t>الواجهات</a:t>
            </a:r>
            <a:endParaRPr b="1" sz="2000">
              <a:solidFill>
                <a:srgbClr val="0673AE"/>
              </a:solidFill>
              <a:latin typeface="Calibri"/>
              <a:ea typeface="Calibri"/>
              <a:cs typeface="Calibri"/>
              <a:sym typeface="Calibri"/>
            </a:endParaRPr>
          </a:p>
        </p:txBody>
      </p:sp>
      <p:sp>
        <p:nvSpPr>
          <p:cNvPr id="275" name="Google Shape;275;g1c7226982ab_0_119"/>
          <p:cNvSpPr txBox="1"/>
          <p:nvPr/>
        </p:nvSpPr>
        <p:spPr>
          <a:xfrm>
            <a:off x="4210222" y="585275"/>
            <a:ext cx="7178400" cy="7233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100">
                <a:solidFill>
                  <a:srgbClr val="1F4C6B"/>
                </a:solidFill>
                <a:latin typeface="Arimo"/>
                <a:ea typeface="Arimo"/>
                <a:cs typeface="Arimo"/>
                <a:sym typeface="Arimo"/>
              </a:rPr>
              <a:t>لدى</a:t>
            </a:r>
            <a:r>
              <a:rPr lang="zh-CN" sz="1200">
                <a:solidFill>
                  <a:srgbClr val="414042"/>
                </a:solidFill>
                <a:latin typeface="Calibri"/>
                <a:ea typeface="Calibri"/>
                <a:cs typeface="Calibri"/>
                <a:sym typeface="Calibri"/>
              </a:rPr>
              <a:t> إدارة العقارت قسم خاص بالأعمال المحاسبية والمالية. حيث سوف يساعد النظام بتسهيل وتتبع سير عمل القسم وإجراءاته</a:t>
            </a:r>
            <a:r>
              <a:rPr lang="zh-CN" sz="1100">
                <a:solidFill>
                  <a:srgbClr val="1F4C6B"/>
                </a:solidFill>
                <a:latin typeface="Arimo"/>
                <a:ea typeface="Arimo"/>
                <a:cs typeface="Arimo"/>
                <a:sym typeface="Arimo"/>
              </a:rPr>
              <a:t>. (</a:t>
            </a:r>
            <a:r>
              <a:rPr lang="zh-CN" sz="1100" u="sng">
                <a:solidFill>
                  <a:schemeClr val="hlink"/>
                </a:solidFill>
                <a:latin typeface="Arimo"/>
                <a:ea typeface="Arimo"/>
                <a:cs typeface="Arimo"/>
                <a:sym typeface="Arimo"/>
                <a:hlinkClick r:id="rId5"/>
              </a:rPr>
              <a:t>المزيد من التفاصيل</a:t>
            </a:r>
            <a:r>
              <a:rPr lang="zh-CN" sz="1100">
                <a:solidFill>
                  <a:srgbClr val="1F4C6B"/>
                </a:solidFill>
                <a:latin typeface="Arimo"/>
                <a:ea typeface="Arimo"/>
                <a:cs typeface="Arimo"/>
                <a:sym typeface="Arimo"/>
              </a:rPr>
              <a:t>)</a:t>
            </a:r>
            <a:endParaRPr sz="1100">
              <a:solidFill>
                <a:srgbClr val="1F4C6B"/>
              </a:solidFill>
              <a:latin typeface="Calibri"/>
              <a:ea typeface="Calibri"/>
              <a:cs typeface="Calibri"/>
              <a:sym typeface="Calibri"/>
            </a:endParaRPr>
          </a:p>
          <a:p>
            <a:pPr indent="0" lvl="0" marL="0" rtl="1" algn="r">
              <a:spcBef>
                <a:spcPts val="0"/>
              </a:spcBef>
              <a:spcAft>
                <a:spcPts val="0"/>
              </a:spcAft>
              <a:buNone/>
            </a:pPr>
            <a:r>
              <a:t/>
            </a:r>
            <a:endParaRPr sz="1100">
              <a:solidFill>
                <a:srgbClr val="1F4C6B"/>
              </a:solidFill>
              <a:latin typeface="Arimo"/>
              <a:ea typeface="Arimo"/>
              <a:cs typeface="Arimo"/>
              <a:sym typeface="Arimo"/>
            </a:endParaRPr>
          </a:p>
        </p:txBody>
      </p:sp>
      <p:sp>
        <p:nvSpPr>
          <p:cNvPr id="276" name="Google Shape;276;g1c7226982ab_0_119"/>
          <p:cNvSpPr txBox="1"/>
          <p:nvPr/>
        </p:nvSpPr>
        <p:spPr>
          <a:xfrm>
            <a:off x="1072900" y="1293275"/>
            <a:ext cx="3000000" cy="6618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lang="zh-CN" sz="2000">
                <a:solidFill>
                  <a:srgbClr val="379992"/>
                </a:solidFill>
                <a:latin typeface="Arimo"/>
                <a:ea typeface="Arimo"/>
                <a:cs typeface="Arimo"/>
                <a:sym typeface="Arimo"/>
              </a:rPr>
              <a:t>اعمال قسم المحاسبة</a:t>
            </a:r>
            <a:endParaRPr sz="2000">
              <a:solidFill>
                <a:srgbClr val="379992"/>
              </a:solidFill>
              <a:latin typeface="Calibri"/>
              <a:ea typeface="Calibri"/>
              <a:cs typeface="Calibri"/>
              <a:sym typeface="Calibri"/>
            </a:endParaRPr>
          </a:p>
          <a:p>
            <a:pPr indent="0" lvl="0" marL="0" rtl="1" algn="r">
              <a:spcBef>
                <a:spcPts val="0"/>
              </a:spcBef>
              <a:spcAft>
                <a:spcPts val="0"/>
              </a:spcAft>
              <a:buNone/>
            </a:pPr>
            <a:r>
              <a:t/>
            </a:r>
            <a:endParaRPr sz="1100">
              <a:solidFill>
                <a:srgbClr val="1F4C6B"/>
              </a:solidFill>
              <a:latin typeface="Arimo"/>
              <a:ea typeface="Arimo"/>
              <a:cs typeface="Arimo"/>
              <a:sym typeface="Arimo"/>
            </a:endParaRPr>
          </a:p>
        </p:txBody>
      </p:sp>
      <p:sp>
        <p:nvSpPr>
          <p:cNvPr id="277" name="Google Shape;277;g1c7226982ab_0_119"/>
          <p:cNvSpPr txBox="1"/>
          <p:nvPr/>
        </p:nvSpPr>
        <p:spPr>
          <a:xfrm>
            <a:off x="304325" y="1955075"/>
            <a:ext cx="5174400" cy="1215900"/>
          </a:xfrm>
          <a:prstGeom prst="rect">
            <a:avLst/>
          </a:prstGeom>
          <a:noFill/>
          <a:ln>
            <a:noFill/>
          </a:ln>
        </p:spPr>
        <p:txBody>
          <a:bodyPr anchorCtr="0" anchor="t" bIns="91425" lIns="91425" spcFirstLastPara="1" rIns="91425" wrap="square" tIns="91425">
            <a:spAutoFit/>
          </a:bodyPr>
          <a:lstStyle/>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العقود والدفعات المرتبة عليها</a:t>
            </a:r>
            <a:r>
              <a:rPr lang="zh-CN">
                <a:solidFill>
                  <a:srgbClr val="1F4C6B"/>
                </a:solidFill>
                <a:latin typeface="Arimo"/>
                <a:ea typeface="Arimo"/>
                <a:cs typeface="Arimo"/>
                <a:sym typeface="Arimo"/>
              </a:rPr>
              <a:t>.</a:t>
            </a:r>
            <a:endParaRPr>
              <a:solidFill>
                <a:srgbClr val="1F4C6B"/>
              </a:solidFill>
              <a:latin typeface="Arimo"/>
              <a:ea typeface="Arimo"/>
              <a:cs typeface="Arimo"/>
              <a:sym typeface="Arimo"/>
            </a:endParaRPr>
          </a:p>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الإجراءات المالية والفواتير.</a:t>
            </a:r>
            <a:endParaRPr>
              <a:solidFill>
                <a:srgbClr val="1F4C6B"/>
              </a:solidFill>
              <a:latin typeface="Arimo"/>
              <a:ea typeface="Arimo"/>
              <a:cs typeface="Arimo"/>
              <a:sym typeface="Arimo"/>
            </a:endParaRPr>
          </a:p>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الإستعلام عن الأطراف الاخرى.</a:t>
            </a:r>
            <a:endParaRPr>
              <a:solidFill>
                <a:srgbClr val="1F4C6B"/>
              </a:solidFill>
              <a:latin typeface="Arimo"/>
              <a:ea typeface="Arimo"/>
              <a:cs typeface="Arimo"/>
              <a:sym typeface="Arimo"/>
            </a:endParaRPr>
          </a:p>
          <a:p>
            <a:pPr indent="-317500" lvl="0" marL="457200" rtl="1" algn="r">
              <a:spcBef>
                <a:spcPts val="0"/>
              </a:spcBef>
              <a:spcAft>
                <a:spcPts val="0"/>
              </a:spcAft>
              <a:buClr>
                <a:srgbClr val="1F4C6B"/>
              </a:buClr>
              <a:buSzPts val="1400"/>
              <a:buFont typeface="Arimo"/>
              <a:buAutoNum type="arabicPeriod"/>
            </a:pPr>
            <a:r>
              <a:rPr lang="zh-CN">
                <a:solidFill>
                  <a:srgbClr val="1F4C6B"/>
                </a:solidFill>
                <a:latin typeface="Arimo"/>
                <a:ea typeface="Arimo"/>
                <a:cs typeface="Arimo"/>
                <a:sym typeface="Arimo"/>
              </a:rPr>
              <a:t>سير عمل الطلبات</a:t>
            </a:r>
            <a:endParaRPr>
              <a:solidFill>
                <a:srgbClr val="1F4C6B"/>
              </a:solidFill>
              <a:latin typeface="Arimo"/>
              <a:ea typeface="Arimo"/>
              <a:cs typeface="Arimo"/>
              <a:sym typeface="Arimo"/>
            </a:endParaRPr>
          </a:p>
          <a:p>
            <a:pPr indent="0" lvl="0" marL="0" rtl="1" algn="r">
              <a:spcBef>
                <a:spcPts val="0"/>
              </a:spcBef>
              <a:spcAft>
                <a:spcPts val="0"/>
              </a:spcAft>
              <a:buNone/>
            </a:pPr>
            <a:r>
              <a:t/>
            </a:r>
            <a:endParaRPr sz="1100">
              <a:solidFill>
                <a:srgbClr val="1F4C6B"/>
              </a:solidFill>
              <a:latin typeface="Arimo"/>
              <a:ea typeface="Arimo"/>
              <a:cs typeface="Arimo"/>
              <a:sym typeface="Arimo"/>
            </a:endParaRPr>
          </a:p>
        </p:txBody>
      </p:sp>
      <p:pic>
        <p:nvPicPr>
          <p:cNvPr id="278" name="Google Shape;278;g1c7226982ab_0_119"/>
          <p:cNvPicPr preferRelativeResize="0"/>
          <p:nvPr/>
        </p:nvPicPr>
        <p:blipFill>
          <a:blip r:embed="rId6">
            <a:alphaModFix/>
          </a:blip>
          <a:stretch>
            <a:fillRect/>
          </a:stretch>
        </p:blipFill>
        <p:spPr>
          <a:xfrm>
            <a:off x="5682150" y="1460975"/>
            <a:ext cx="5668460" cy="4433126"/>
          </a:xfrm>
          <a:prstGeom prst="rect">
            <a:avLst/>
          </a:prstGeom>
          <a:noFill/>
          <a:ln>
            <a:noFill/>
          </a:ln>
        </p:spPr>
      </p:pic>
      <p:pic>
        <p:nvPicPr>
          <p:cNvPr id="279" name="Google Shape;279;g1c7226982ab_0_119"/>
          <p:cNvPicPr preferRelativeResize="0"/>
          <p:nvPr/>
        </p:nvPicPr>
        <p:blipFill>
          <a:blip r:embed="rId7">
            <a:alphaModFix/>
          </a:blip>
          <a:stretch>
            <a:fillRect/>
          </a:stretch>
        </p:blipFill>
        <p:spPr>
          <a:xfrm>
            <a:off x="785125" y="3068250"/>
            <a:ext cx="4128743" cy="33521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g1c7226982ab_0_141"/>
          <p:cNvPicPr preferRelativeResize="0"/>
          <p:nvPr/>
        </p:nvPicPr>
        <p:blipFill>
          <a:blip r:embed="rId3">
            <a:alphaModFix/>
          </a:blip>
          <a:stretch>
            <a:fillRect/>
          </a:stretch>
        </p:blipFill>
        <p:spPr>
          <a:xfrm>
            <a:off x="355350" y="31725"/>
            <a:ext cx="1386000" cy="779776"/>
          </a:xfrm>
          <a:prstGeom prst="rect">
            <a:avLst/>
          </a:prstGeom>
          <a:noFill/>
          <a:ln>
            <a:noFill/>
          </a:ln>
        </p:spPr>
      </p:pic>
      <p:sp>
        <p:nvSpPr>
          <p:cNvPr id="103" name="Google Shape;103;g1c7226982ab_0_141"/>
          <p:cNvSpPr txBox="1"/>
          <p:nvPr/>
        </p:nvSpPr>
        <p:spPr>
          <a:xfrm>
            <a:off x="9010963" y="40763"/>
            <a:ext cx="3000000" cy="492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zh-CN" sz="2000">
                <a:solidFill>
                  <a:srgbClr val="379992"/>
                </a:solidFill>
                <a:latin typeface="Arimo"/>
                <a:ea typeface="Arimo"/>
                <a:cs typeface="Arimo"/>
                <a:sym typeface="Arimo"/>
              </a:rPr>
              <a:t>حفظ عقارات بنك الرياض</a:t>
            </a:r>
            <a:endParaRPr b="1" sz="2000">
              <a:solidFill>
                <a:srgbClr val="379992"/>
              </a:solidFill>
              <a:latin typeface="Calibri"/>
              <a:ea typeface="Calibri"/>
              <a:cs typeface="Calibri"/>
              <a:sym typeface="Calibri"/>
            </a:endParaRPr>
          </a:p>
        </p:txBody>
      </p:sp>
      <p:sp>
        <p:nvSpPr>
          <p:cNvPr id="104" name="Google Shape;104;g1c7226982ab_0_141"/>
          <p:cNvSpPr txBox="1"/>
          <p:nvPr/>
        </p:nvSpPr>
        <p:spPr>
          <a:xfrm>
            <a:off x="4433543" y="6174277"/>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4"/>
              </a:rPr>
              <a:t>الواجهات</a:t>
            </a:r>
            <a:endParaRPr b="1" sz="2000">
              <a:solidFill>
                <a:srgbClr val="0673AE"/>
              </a:solidFill>
              <a:latin typeface="Calibri"/>
              <a:ea typeface="Calibri"/>
              <a:cs typeface="Calibri"/>
              <a:sym typeface="Calibri"/>
            </a:endParaRPr>
          </a:p>
        </p:txBody>
      </p:sp>
      <p:sp>
        <p:nvSpPr>
          <p:cNvPr id="105" name="Google Shape;105;g1c7226982ab_0_141"/>
          <p:cNvSpPr txBox="1"/>
          <p:nvPr/>
        </p:nvSpPr>
        <p:spPr>
          <a:xfrm>
            <a:off x="4939047" y="457475"/>
            <a:ext cx="7178400" cy="5541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200">
                <a:solidFill>
                  <a:srgbClr val="1F4C6B"/>
                </a:solidFill>
                <a:latin typeface="Arimo"/>
                <a:ea typeface="Arimo"/>
                <a:cs typeface="Arimo"/>
                <a:sym typeface="Arimo"/>
              </a:rPr>
              <a:t>يجمع النظام المُصمم جميع بيانات الأصول العقارية للبنك في قاعدة بيانات واحدة وسيسمح لمختلف الجهات المستخدمة بالتفاعل على الأصول المحددة وفقًا لقائمة الإجراءات المحددة. </a:t>
            </a:r>
            <a:r>
              <a:rPr lang="zh-CN" sz="1100">
                <a:solidFill>
                  <a:srgbClr val="1F4C6B"/>
                </a:solidFill>
                <a:latin typeface="Arimo"/>
                <a:ea typeface="Arimo"/>
                <a:cs typeface="Arimo"/>
                <a:sym typeface="Arimo"/>
              </a:rPr>
              <a:t> (</a:t>
            </a:r>
            <a:r>
              <a:rPr lang="zh-CN" sz="1100" u="sng">
                <a:solidFill>
                  <a:schemeClr val="hlink"/>
                </a:solidFill>
                <a:latin typeface="Arimo"/>
                <a:ea typeface="Arimo"/>
                <a:cs typeface="Arimo"/>
                <a:sym typeface="Arimo"/>
                <a:hlinkClick r:id="rId5"/>
              </a:rPr>
              <a:t>المزيد من التفاصيل</a:t>
            </a:r>
            <a:r>
              <a:rPr lang="zh-CN" sz="1100">
                <a:solidFill>
                  <a:srgbClr val="1F4C6B"/>
                </a:solidFill>
                <a:latin typeface="Arimo"/>
                <a:ea typeface="Arimo"/>
                <a:cs typeface="Arimo"/>
                <a:sym typeface="Arimo"/>
              </a:rPr>
              <a:t>)</a:t>
            </a:r>
            <a:endParaRPr sz="1200">
              <a:solidFill>
                <a:srgbClr val="1F4C6B"/>
              </a:solidFill>
              <a:latin typeface="Arimo"/>
              <a:ea typeface="Arimo"/>
              <a:cs typeface="Arimo"/>
              <a:sym typeface="Arimo"/>
            </a:endParaRPr>
          </a:p>
        </p:txBody>
      </p:sp>
      <p:pic>
        <p:nvPicPr>
          <p:cNvPr id="106" name="Google Shape;106;g1c7226982ab_0_141"/>
          <p:cNvPicPr preferRelativeResize="0"/>
          <p:nvPr/>
        </p:nvPicPr>
        <p:blipFill>
          <a:blip r:embed="rId6">
            <a:alphaModFix/>
          </a:blip>
          <a:stretch>
            <a:fillRect/>
          </a:stretch>
        </p:blipFill>
        <p:spPr>
          <a:xfrm>
            <a:off x="355350" y="1185199"/>
            <a:ext cx="5349235" cy="4699948"/>
          </a:xfrm>
          <a:prstGeom prst="rect">
            <a:avLst/>
          </a:prstGeom>
          <a:noFill/>
          <a:ln>
            <a:noFill/>
          </a:ln>
        </p:spPr>
      </p:pic>
      <p:pic>
        <p:nvPicPr>
          <p:cNvPr id="107" name="Google Shape;107;g1c7226982ab_0_141"/>
          <p:cNvPicPr preferRelativeResize="0"/>
          <p:nvPr/>
        </p:nvPicPr>
        <p:blipFill>
          <a:blip r:embed="rId7">
            <a:alphaModFix/>
          </a:blip>
          <a:stretch>
            <a:fillRect/>
          </a:stretch>
        </p:blipFill>
        <p:spPr>
          <a:xfrm>
            <a:off x="7957925" y="1011575"/>
            <a:ext cx="3581875" cy="55633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g1c7226982ab_0_156"/>
          <p:cNvPicPr preferRelativeResize="0"/>
          <p:nvPr/>
        </p:nvPicPr>
        <p:blipFill>
          <a:blip r:embed="rId3">
            <a:alphaModFix/>
          </a:blip>
          <a:stretch>
            <a:fillRect/>
          </a:stretch>
        </p:blipFill>
        <p:spPr>
          <a:xfrm>
            <a:off x="355350" y="31725"/>
            <a:ext cx="1386000" cy="779776"/>
          </a:xfrm>
          <a:prstGeom prst="rect">
            <a:avLst/>
          </a:prstGeom>
          <a:noFill/>
          <a:ln>
            <a:noFill/>
          </a:ln>
        </p:spPr>
      </p:pic>
      <p:sp>
        <p:nvSpPr>
          <p:cNvPr id="113" name="Google Shape;113;g1c7226982ab_0_156"/>
          <p:cNvSpPr txBox="1"/>
          <p:nvPr/>
        </p:nvSpPr>
        <p:spPr>
          <a:xfrm>
            <a:off x="7493231" y="40775"/>
            <a:ext cx="4517700" cy="492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zh-CN" sz="2000">
                <a:solidFill>
                  <a:srgbClr val="379992"/>
                </a:solidFill>
                <a:latin typeface="Arimo"/>
                <a:ea typeface="Arimo"/>
                <a:cs typeface="Arimo"/>
                <a:sym typeface="Arimo"/>
              </a:rPr>
              <a:t>حفظ الصرافات الآلية والفروع</a:t>
            </a:r>
            <a:endParaRPr b="1" sz="2000">
              <a:solidFill>
                <a:srgbClr val="379992"/>
              </a:solidFill>
              <a:latin typeface="Calibri"/>
              <a:ea typeface="Calibri"/>
              <a:cs typeface="Calibri"/>
              <a:sym typeface="Calibri"/>
            </a:endParaRPr>
          </a:p>
        </p:txBody>
      </p:sp>
      <p:sp>
        <p:nvSpPr>
          <p:cNvPr id="114" name="Google Shape;114;g1c7226982ab_0_156"/>
          <p:cNvSpPr txBox="1"/>
          <p:nvPr/>
        </p:nvSpPr>
        <p:spPr>
          <a:xfrm>
            <a:off x="4939047" y="457475"/>
            <a:ext cx="7178400" cy="5541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200">
                <a:solidFill>
                  <a:srgbClr val="1F4C6B"/>
                </a:solidFill>
                <a:latin typeface="Arimo"/>
                <a:ea typeface="Arimo"/>
                <a:cs typeface="Arimo"/>
                <a:sym typeface="Arimo"/>
              </a:rPr>
              <a:t>يجمع النظام المُصمم جميع بيانات الصرافات الآلية والفروع داخل قاعدة بيانات النظام وسيسمح لمختلف الجهات المستخدمة بالتفاعل وفقًا لقائمة الإجراءات المحددة. </a:t>
            </a:r>
            <a:r>
              <a:rPr lang="zh-CN" sz="1100">
                <a:solidFill>
                  <a:srgbClr val="1F4C6B"/>
                </a:solidFill>
                <a:latin typeface="Arimo"/>
                <a:ea typeface="Arimo"/>
                <a:cs typeface="Arimo"/>
                <a:sym typeface="Arimo"/>
              </a:rPr>
              <a:t> (</a:t>
            </a:r>
            <a:r>
              <a:rPr lang="zh-CN" sz="1100" u="sng">
                <a:solidFill>
                  <a:schemeClr val="hlink"/>
                </a:solidFill>
                <a:latin typeface="Arimo"/>
                <a:ea typeface="Arimo"/>
                <a:cs typeface="Arimo"/>
                <a:sym typeface="Arimo"/>
                <a:hlinkClick r:id="rId4"/>
              </a:rPr>
              <a:t>المزيد من التفاصيل</a:t>
            </a:r>
            <a:r>
              <a:rPr lang="zh-CN" sz="1100">
                <a:solidFill>
                  <a:srgbClr val="1F4C6B"/>
                </a:solidFill>
                <a:latin typeface="Arimo"/>
                <a:ea typeface="Arimo"/>
                <a:cs typeface="Arimo"/>
                <a:sym typeface="Arimo"/>
              </a:rPr>
              <a:t>)</a:t>
            </a:r>
            <a:endParaRPr sz="1200">
              <a:solidFill>
                <a:srgbClr val="1F4C6B"/>
              </a:solidFill>
              <a:latin typeface="Arimo"/>
              <a:ea typeface="Arimo"/>
              <a:cs typeface="Arimo"/>
              <a:sym typeface="Arimo"/>
            </a:endParaRPr>
          </a:p>
        </p:txBody>
      </p:sp>
      <p:pic>
        <p:nvPicPr>
          <p:cNvPr id="115" name="Google Shape;115;g1c7226982ab_0_156"/>
          <p:cNvPicPr preferRelativeResize="0"/>
          <p:nvPr/>
        </p:nvPicPr>
        <p:blipFill>
          <a:blip r:embed="rId5">
            <a:alphaModFix/>
          </a:blip>
          <a:stretch>
            <a:fillRect/>
          </a:stretch>
        </p:blipFill>
        <p:spPr>
          <a:xfrm>
            <a:off x="555326" y="1011575"/>
            <a:ext cx="4449082" cy="5562900"/>
          </a:xfrm>
          <a:prstGeom prst="rect">
            <a:avLst/>
          </a:prstGeom>
          <a:noFill/>
          <a:ln>
            <a:noFill/>
          </a:ln>
        </p:spPr>
      </p:pic>
      <p:pic>
        <p:nvPicPr>
          <p:cNvPr id="116" name="Google Shape;116;g1c7226982ab_0_156"/>
          <p:cNvPicPr preferRelativeResize="0"/>
          <p:nvPr/>
        </p:nvPicPr>
        <p:blipFill>
          <a:blip r:embed="rId6">
            <a:alphaModFix/>
          </a:blip>
          <a:stretch>
            <a:fillRect/>
          </a:stretch>
        </p:blipFill>
        <p:spPr>
          <a:xfrm>
            <a:off x="6734525" y="1011575"/>
            <a:ext cx="4449075" cy="57014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g1c7226982ab_0_167"/>
          <p:cNvPicPr preferRelativeResize="0"/>
          <p:nvPr/>
        </p:nvPicPr>
        <p:blipFill>
          <a:blip r:embed="rId3">
            <a:alphaModFix/>
          </a:blip>
          <a:stretch>
            <a:fillRect/>
          </a:stretch>
        </p:blipFill>
        <p:spPr>
          <a:xfrm>
            <a:off x="355350" y="31725"/>
            <a:ext cx="1386000" cy="779776"/>
          </a:xfrm>
          <a:prstGeom prst="rect">
            <a:avLst/>
          </a:prstGeom>
          <a:noFill/>
          <a:ln>
            <a:noFill/>
          </a:ln>
        </p:spPr>
      </p:pic>
      <p:sp>
        <p:nvSpPr>
          <p:cNvPr id="122" name="Google Shape;122;g1c7226982ab_0_167"/>
          <p:cNvSpPr txBox="1"/>
          <p:nvPr/>
        </p:nvSpPr>
        <p:spPr>
          <a:xfrm>
            <a:off x="7493231" y="40775"/>
            <a:ext cx="4517700" cy="492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zh-CN" sz="2000">
                <a:solidFill>
                  <a:srgbClr val="379992"/>
                </a:solidFill>
                <a:latin typeface="Arimo"/>
                <a:ea typeface="Arimo"/>
                <a:cs typeface="Arimo"/>
                <a:sym typeface="Arimo"/>
              </a:rPr>
              <a:t>الخرائط التفاعلية</a:t>
            </a:r>
            <a:endParaRPr b="1" sz="2000">
              <a:solidFill>
                <a:srgbClr val="379992"/>
              </a:solidFill>
              <a:latin typeface="Calibri"/>
              <a:ea typeface="Calibri"/>
              <a:cs typeface="Calibri"/>
              <a:sym typeface="Calibri"/>
            </a:endParaRPr>
          </a:p>
        </p:txBody>
      </p:sp>
      <p:sp>
        <p:nvSpPr>
          <p:cNvPr id="123" name="Google Shape;123;g1c7226982ab_0_167"/>
          <p:cNvSpPr txBox="1"/>
          <p:nvPr/>
        </p:nvSpPr>
        <p:spPr>
          <a:xfrm>
            <a:off x="4939047" y="457475"/>
            <a:ext cx="7178400" cy="5541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200">
                <a:solidFill>
                  <a:srgbClr val="1F4C6B"/>
                </a:solidFill>
                <a:latin typeface="Arimo"/>
                <a:ea typeface="Arimo"/>
                <a:cs typeface="Arimo"/>
                <a:sym typeface="Arimo"/>
              </a:rPr>
              <a:t>يحتوي النظام المصمم على الخرائط التفاعلية حيث سوف تظهر جميع مواقع العقارات والفروع والصرافات الآلية بالإضافة إلى خرائط التقييم</a:t>
            </a:r>
            <a:r>
              <a:rPr lang="zh-CN" sz="1200">
                <a:solidFill>
                  <a:srgbClr val="1F4C6B"/>
                </a:solidFill>
                <a:latin typeface="Arimo"/>
                <a:ea typeface="Arimo"/>
                <a:cs typeface="Arimo"/>
                <a:sym typeface="Arimo"/>
              </a:rPr>
              <a:t>.</a:t>
            </a:r>
            <a:endParaRPr sz="1200">
              <a:solidFill>
                <a:srgbClr val="1F4C6B"/>
              </a:solidFill>
              <a:latin typeface="Arimo"/>
              <a:ea typeface="Arimo"/>
              <a:cs typeface="Arimo"/>
              <a:sym typeface="Arimo"/>
            </a:endParaRPr>
          </a:p>
        </p:txBody>
      </p:sp>
      <p:sp>
        <p:nvSpPr>
          <p:cNvPr id="124" name="Google Shape;124;g1c7226982ab_0_167"/>
          <p:cNvSpPr txBox="1"/>
          <p:nvPr/>
        </p:nvSpPr>
        <p:spPr>
          <a:xfrm>
            <a:off x="6802955" y="6334027"/>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4"/>
              </a:rPr>
              <a:t>الواجهات</a:t>
            </a:r>
            <a:endParaRPr b="1" sz="2000">
              <a:solidFill>
                <a:srgbClr val="0673AE"/>
              </a:solidFill>
              <a:latin typeface="Calibri"/>
              <a:ea typeface="Calibri"/>
              <a:cs typeface="Calibri"/>
              <a:sym typeface="Calibri"/>
            </a:endParaRPr>
          </a:p>
        </p:txBody>
      </p:sp>
      <p:pic>
        <p:nvPicPr>
          <p:cNvPr id="125" name="Google Shape;125;g1c7226982ab_0_167"/>
          <p:cNvPicPr preferRelativeResize="0"/>
          <p:nvPr/>
        </p:nvPicPr>
        <p:blipFill>
          <a:blip r:embed="rId5">
            <a:alphaModFix/>
          </a:blip>
          <a:stretch>
            <a:fillRect/>
          </a:stretch>
        </p:blipFill>
        <p:spPr>
          <a:xfrm>
            <a:off x="407975" y="811500"/>
            <a:ext cx="4330850" cy="5975977"/>
          </a:xfrm>
          <a:prstGeom prst="rect">
            <a:avLst/>
          </a:prstGeom>
          <a:noFill/>
          <a:ln>
            <a:noFill/>
          </a:ln>
        </p:spPr>
      </p:pic>
      <p:pic>
        <p:nvPicPr>
          <p:cNvPr id="126" name="Google Shape;126;g1c7226982ab_0_167"/>
          <p:cNvPicPr preferRelativeResize="0"/>
          <p:nvPr/>
        </p:nvPicPr>
        <p:blipFill>
          <a:blip r:embed="rId6">
            <a:alphaModFix/>
          </a:blip>
          <a:stretch>
            <a:fillRect/>
          </a:stretch>
        </p:blipFill>
        <p:spPr>
          <a:xfrm>
            <a:off x="4891213" y="1284450"/>
            <a:ext cx="7148377" cy="46489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1c7226982ab_0_178"/>
          <p:cNvPicPr preferRelativeResize="0"/>
          <p:nvPr/>
        </p:nvPicPr>
        <p:blipFill>
          <a:blip r:embed="rId3">
            <a:alphaModFix/>
          </a:blip>
          <a:stretch>
            <a:fillRect/>
          </a:stretch>
        </p:blipFill>
        <p:spPr>
          <a:xfrm>
            <a:off x="355350" y="31725"/>
            <a:ext cx="1386000" cy="779776"/>
          </a:xfrm>
          <a:prstGeom prst="rect">
            <a:avLst/>
          </a:prstGeom>
          <a:noFill/>
          <a:ln>
            <a:noFill/>
          </a:ln>
        </p:spPr>
      </p:pic>
      <p:sp>
        <p:nvSpPr>
          <p:cNvPr id="132" name="Google Shape;132;g1c7226982ab_0_178"/>
          <p:cNvSpPr txBox="1"/>
          <p:nvPr/>
        </p:nvSpPr>
        <p:spPr>
          <a:xfrm>
            <a:off x="7493231" y="40775"/>
            <a:ext cx="4517700" cy="492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zh-CN" sz="2000">
                <a:solidFill>
                  <a:srgbClr val="379992"/>
                </a:solidFill>
                <a:latin typeface="Arimo"/>
                <a:ea typeface="Arimo"/>
                <a:cs typeface="Arimo"/>
                <a:sym typeface="Arimo"/>
              </a:rPr>
              <a:t>التقييم العقاري</a:t>
            </a:r>
            <a:endParaRPr b="1" sz="2000">
              <a:solidFill>
                <a:srgbClr val="379992"/>
              </a:solidFill>
              <a:latin typeface="Calibri"/>
              <a:ea typeface="Calibri"/>
              <a:cs typeface="Calibri"/>
              <a:sym typeface="Calibri"/>
            </a:endParaRPr>
          </a:p>
        </p:txBody>
      </p:sp>
      <p:sp>
        <p:nvSpPr>
          <p:cNvPr id="133" name="Google Shape;133;g1c7226982ab_0_178"/>
          <p:cNvSpPr txBox="1"/>
          <p:nvPr/>
        </p:nvSpPr>
        <p:spPr>
          <a:xfrm>
            <a:off x="4579100" y="457475"/>
            <a:ext cx="7538400" cy="3693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200">
                <a:solidFill>
                  <a:srgbClr val="1F4C6B"/>
                </a:solidFill>
                <a:latin typeface="Arimo"/>
                <a:ea typeface="Arimo"/>
                <a:cs typeface="Arimo"/>
                <a:sym typeface="Arimo"/>
              </a:rPr>
              <a:t>يساعد النظام على حفظ التقييمات العقارية للمساعدة في </a:t>
            </a:r>
            <a:r>
              <a:rPr lang="zh-CN" sz="1200">
                <a:solidFill>
                  <a:srgbClr val="1F4C6B"/>
                </a:solidFill>
                <a:latin typeface="Arimo"/>
                <a:ea typeface="Arimo"/>
                <a:cs typeface="Arimo"/>
                <a:sym typeface="Arimo"/>
              </a:rPr>
              <a:t>التقارير العقارية</a:t>
            </a:r>
            <a:r>
              <a:rPr lang="zh-CN" sz="1200">
                <a:solidFill>
                  <a:srgbClr val="1F4C6B"/>
                </a:solidFill>
                <a:latin typeface="Arimo"/>
                <a:ea typeface="Arimo"/>
                <a:cs typeface="Arimo"/>
                <a:sym typeface="Arimo"/>
              </a:rPr>
              <a:t> </a:t>
            </a:r>
            <a:r>
              <a:rPr lang="zh-CN" sz="1200">
                <a:solidFill>
                  <a:srgbClr val="1F4C6B"/>
                </a:solidFill>
                <a:latin typeface="Arimo"/>
                <a:ea typeface="Arimo"/>
                <a:cs typeface="Arimo"/>
                <a:sym typeface="Arimo"/>
              </a:rPr>
              <a:t>بالإضافة إلى </a:t>
            </a:r>
            <a:r>
              <a:rPr lang="zh-CN" sz="1200">
                <a:solidFill>
                  <a:srgbClr val="1F4C6B"/>
                </a:solidFill>
                <a:latin typeface="Arimo"/>
                <a:ea typeface="Arimo"/>
                <a:cs typeface="Arimo"/>
                <a:sym typeface="Arimo"/>
              </a:rPr>
              <a:t>إتخاد قرار البيع أو الشراء</a:t>
            </a:r>
            <a:r>
              <a:rPr lang="zh-CN" sz="1200">
                <a:solidFill>
                  <a:srgbClr val="1F4C6B"/>
                </a:solidFill>
                <a:latin typeface="Arimo"/>
                <a:ea typeface="Arimo"/>
                <a:cs typeface="Arimo"/>
                <a:sym typeface="Arimo"/>
              </a:rPr>
              <a:t>.</a:t>
            </a:r>
            <a:endParaRPr sz="1200">
              <a:solidFill>
                <a:srgbClr val="1F4C6B"/>
              </a:solidFill>
              <a:latin typeface="Arimo"/>
              <a:ea typeface="Arimo"/>
              <a:cs typeface="Arimo"/>
              <a:sym typeface="Arimo"/>
            </a:endParaRPr>
          </a:p>
        </p:txBody>
      </p:sp>
      <p:pic>
        <p:nvPicPr>
          <p:cNvPr id="134" name="Google Shape;134;g1c7226982ab_0_178"/>
          <p:cNvPicPr preferRelativeResize="0"/>
          <p:nvPr/>
        </p:nvPicPr>
        <p:blipFill>
          <a:blip r:embed="rId4">
            <a:alphaModFix/>
          </a:blip>
          <a:stretch>
            <a:fillRect/>
          </a:stretch>
        </p:blipFill>
        <p:spPr>
          <a:xfrm>
            <a:off x="152400" y="963901"/>
            <a:ext cx="4586412" cy="5661846"/>
          </a:xfrm>
          <a:prstGeom prst="rect">
            <a:avLst/>
          </a:prstGeom>
          <a:noFill/>
          <a:ln>
            <a:noFill/>
          </a:ln>
        </p:spPr>
      </p:pic>
      <p:pic>
        <p:nvPicPr>
          <p:cNvPr id="135" name="Google Shape;135;g1c7226982ab_0_178"/>
          <p:cNvPicPr preferRelativeResize="0"/>
          <p:nvPr/>
        </p:nvPicPr>
        <p:blipFill>
          <a:blip r:embed="rId5">
            <a:alphaModFix/>
          </a:blip>
          <a:stretch>
            <a:fillRect/>
          </a:stretch>
        </p:blipFill>
        <p:spPr>
          <a:xfrm>
            <a:off x="5912663" y="917700"/>
            <a:ext cx="5231176" cy="5754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1c7226982ab_0_190"/>
          <p:cNvPicPr preferRelativeResize="0"/>
          <p:nvPr/>
        </p:nvPicPr>
        <p:blipFill>
          <a:blip r:embed="rId3">
            <a:alphaModFix/>
          </a:blip>
          <a:stretch>
            <a:fillRect/>
          </a:stretch>
        </p:blipFill>
        <p:spPr>
          <a:xfrm>
            <a:off x="355350" y="31725"/>
            <a:ext cx="1386000" cy="779776"/>
          </a:xfrm>
          <a:prstGeom prst="rect">
            <a:avLst/>
          </a:prstGeom>
          <a:noFill/>
          <a:ln>
            <a:noFill/>
          </a:ln>
        </p:spPr>
      </p:pic>
      <p:sp>
        <p:nvSpPr>
          <p:cNvPr id="141" name="Google Shape;141;g1c7226982ab_0_190"/>
          <p:cNvSpPr txBox="1"/>
          <p:nvPr/>
        </p:nvSpPr>
        <p:spPr>
          <a:xfrm>
            <a:off x="7493231" y="40775"/>
            <a:ext cx="4517700" cy="492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zh-CN" sz="2000">
                <a:solidFill>
                  <a:srgbClr val="379992"/>
                </a:solidFill>
                <a:latin typeface="Arimo"/>
                <a:ea typeface="Arimo"/>
                <a:cs typeface="Arimo"/>
                <a:sym typeface="Arimo"/>
              </a:rPr>
              <a:t>الإشعارات</a:t>
            </a:r>
            <a:endParaRPr b="1" sz="2000">
              <a:solidFill>
                <a:srgbClr val="379992"/>
              </a:solidFill>
              <a:latin typeface="Calibri"/>
              <a:ea typeface="Calibri"/>
              <a:cs typeface="Calibri"/>
              <a:sym typeface="Calibri"/>
            </a:endParaRPr>
          </a:p>
        </p:txBody>
      </p:sp>
      <p:sp>
        <p:nvSpPr>
          <p:cNvPr id="142" name="Google Shape;142;g1c7226982ab_0_190"/>
          <p:cNvSpPr txBox="1"/>
          <p:nvPr/>
        </p:nvSpPr>
        <p:spPr>
          <a:xfrm>
            <a:off x="4579100" y="457475"/>
            <a:ext cx="7538400" cy="5388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200">
                <a:solidFill>
                  <a:srgbClr val="1F4C6B"/>
                </a:solidFill>
                <a:latin typeface="Arimo"/>
                <a:ea typeface="Arimo"/>
                <a:cs typeface="Arimo"/>
                <a:sym typeface="Arimo"/>
              </a:rPr>
              <a:t>إشعارات تظهر للمستخدمين تقدم معلومات حول الإجراء المدخل وتكون وفق سياق إجراءات سير العمل (المسببات).</a:t>
            </a:r>
            <a:endParaRPr sz="1200">
              <a:solidFill>
                <a:srgbClr val="1F4C6B"/>
              </a:solidFill>
              <a:latin typeface="Arimo"/>
              <a:ea typeface="Arimo"/>
              <a:cs typeface="Arimo"/>
              <a:sym typeface="Arimo"/>
            </a:endParaRPr>
          </a:p>
          <a:p>
            <a:pPr indent="0" lvl="0" marL="0" rtl="1" algn="r">
              <a:spcBef>
                <a:spcPts val="0"/>
              </a:spcBef>
              <a:spcAft>
                <a:spcPts val="0"/>
              </a:spcAft>
              <a:buNone/>
            </a:pPr>
            <a:r>
              <a:rPr lang="zh-CN" sz="1100">
                <a:solidFill>
                  <a:srgbClr val="1F4C6B"/>
                </a:solidFill>
                <a:latin typeface="Arimo"/>
                <a:ea typeface="Arimo"/>
                <a:cs typeface="Arimo"/>
                <a:sym typeface="Arimo"/>
              </a:rPr>
              <a:t> (</a:t>
            </a:r>
            <a:r>
              <a:rPr lang="zh-CN" sz="1100" u="sng">
                <a:solidFill>
                  <a:schemeClr val="hlink"/>
                </a:solidFill>
                <a:latin typeface="Arimo"/>
                <a:ea typeface="Arimo"/>
                <a:cs typeface="Arimo"/>
                <a:sym typeface="Arimo"/>
                <a:hlinkClick r:id="rId4"/>
              </a:rPr>
              <a:t>المزيد من التفاصيل</a:t>
            </a:r>
            <a:r>
              <a:rPr lang="zh-CN" sz="1100">
                <a:solidFill>
                  <a:srgbClr val="1F4C6B"/>
                </a:solidFill>
                <a:latin typeface="Arimo"/>
                <a:ea typeface="Arimo"/>
                <a:cs typeface="Arimo"/>
                <a:sym typeface="Arimo"/>
              </a:rPr>
              <a:t>)</a:t>
            </a:r>
            <a:endParaRPr sz="1200">
              <a:solidFill>
                <a:srgbClr val="1F4C6B"/>
              </a:solidFill>
              <a:latin typeface="Arimo"/>
              <a:ea typeface="Arimo"/>
              <a:cs typeface="Arimo"/>
              <a:sym typeface="Arimo"/>
            </a:endParaRPr>
          </a:p>
        </p:txBody>
      </p:sp>
      <p:pic>
        <p:nvPicPr>
          <p:cNvPr id="143" name="Google Shape;143;g1c7226982ab_0_190"/>
          <p:cNvPicPr preferRelativeResize="0"/>
          <p:nvPr/>
        </p:nvPicPr>
        <p:blipFill>
          <a:blip r:embed="rId5">
            <a:alphaModFix/>
          </a:blip>
          <a:stretch>
            <a:fillRect/>
          </a:stretch>
        </p:blipFill>
        <p:spPr>
          <a:xfrm>
            <a:off x="5778675" y="1253400"/>
            <a:ext cx="6138149" cy="3887150"/>
          </a:xfrm>
          <a:prstGeom prst="rect">
            <a:avLst/>
          </a:prstGeom>
          <a:noFill/>
          <a:ln>
            <a:noFill/>
          </a:ln>
        </p:spPr>
      </p:pic>
      <p:pic>
        <p:nvPicPr>
          <p:cNvPr id="144" name="Google Shape;144;g1c7226982ab_0_190"/>
          <p:cNvPicPr preferRelativeResize="0"/>
          <p:nvPr/>
        </p:nvPicPr>
        <p:blipFill>
          <a:blip r:embed="rId6">
            <a:alphaModFix/>
          </a:blip>
          <a:stretch>
            <a:fillRect/>
          </a:stretch>
        </p:blipFill>
        <p:spPr>
          <a:xfrm>
            <a:off x="178900" y="1253400"/>
            <a:ext cx="5312651" cy="5063499"/>
          </a:xfrm>
          <a:prstGeom prst="rect">
            <a:avLst/>
          </a:prstGeom>
          <a:noFill/>
          <a:ln>
            <a:noFill/>
          </a:ln>
        </p:spPr>
      </p:pic>
      <p:sp>
        <p:nvSpPr>
          <p:cNvPr id="145" name="Google Shape;145;g1c7226982ab_0_190"/>
          <p:cNvSpPr txBox="1"/>
          <p:nvPr/>
        </p:nvSpPr>
        <p:spPr>
          <a:xfrm>
            <a:off x="6944130" y="603995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7"/>
              </a:rPr>
              <a:t>الواجهات</a:t>
            </a:r>
            <a:endParaRPr b="1" sz="2000">
              <a:solidFill>
                <a:srgbClr val="0673AE"/>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g1c7226982ab_0_210"/>
          <p:cNvPicPr preferRelativeResize="0"/>
          <p:nvPr/>
        </p:nvPicPr>
        <p:blipFill>
          <a:blip r:embed="rId3">
            <a:alphaModFix/>
          </a:blip>
          <a:stretch>
            <a:fillRect/>
          </a:stretch>
        </p:blipFill>
        <p:spPr>
          <a:xfrm>
            <a:off x="355350" y="31725"/>
            <a:ext cx="1386000" cy="779776"/>
          </a:xfrm>
          <a:prstGeom prst="rect">
            <a:avLst/>
          </a:prstGeom>
          <a:noFill/>
          <a:ln>
            <a:noFill/>
          </a:ln>
        </p:spPr>
      </p:pic>
      <p:sp>
        <p:nvSpPr>
          <p:cNvPr id="151" name="Google Shape;151;g1c7226982ab_0_210"/>
          <p:cNvSpPr txBox="1"/>
          <p:nvPr/>
        </p:nvSpPr>
        <p:spPr>
          <a:xfrm>
            <a:off x="7493231" y="40775"/>
            <a:ext cx="4517700" cy="492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zh-CN" sz="2000">
                <a:solidFill>
                  <a:srgbClr val="379992"/>
                </a:solidFill>
                <a:latin typeface="Arimo"/>
                <a:ea typeface="Arimo"/>
                <a:cs typeface="Arimo"/>
                <a:sym typeface="Arimo"/>
              </a:rPr>
              <a:t>التقارير</a:t>
            </a:r>
            <a:endParaRPr b="1" sz="2000">
              <a:solidFill>
                <a:srgbClr val="379992"/>
              </a:solidFill>
              <a:latin typeface="Calibri"/>
              <a:ea typeface="Calibri"/>
              <a:cs typeface="Calibri"/>
              <a:sym typeface="Calibri"/>
            </a:endParaRPr>
          </a:p>
        </p:txBody>
      </p:sp>
      <p:sp>
        <p:nvSpPr>
          <p:cNvPr id="152" name="Google Shape;152;g1c7226982ab_0_210"/>
          <p:cNvSpPr txBox="1"/>
          <p:nvPr/>
        </p:nvSpPr>
        <p:spPr>
          <a:xfrm>
            <a:off x="4579100" y="457475"/>
            <a:ext cx="7538400" cy="5388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zh-CN" sz="1200">
                <a:solidFill>
                  <a:srgbClr val="414042"/>
                </a:solidFill>
                <a:latin typeface="Calibri"/>
                <a:ea typeface="Calibri"/>
                <a:cs typeface="Calibri"/>
                <a:sym typeface="Calibri"/>
              </a:rPr>
              <a:t>جميع التقارير تتيح للمستخدم تحميل التقرير وتصفيتها بناءًا على التاريخ المختار والموقع المحدد والحالة والنوع</a:t>
            </a:r>
            <a:r>
              <a:rPr lang="zh-CN" sz="1200">
                <a:solidFill>
                  <a:srgbClr val="1F4C6B"/>
                </a:solidFill>
                <a:latin typeface="Arimo"/>
                <a:ea typeface="Arimo"/>
                <a:cs typeface="Arimo"/>
                <a:sym typeface="Arimo"/>
              </a:rPr>
              <a:t>.</a:t>
            </a:r>
            <a:endParaRPr sz="1200">
              <a:solidFill>
                <a:srgbClr val="1F4C6B"/>
              </a:solidFill>
              <a:latin typeface="Arimo"/>
              <a:ea typeface="Arimo"/>
              <a:cs typeface="Arimo"/>
              <a:sym typeface="Arimo"/>
            </a:endParaRPr>
          </a:p>
          <a:p>
            <a:pPr indent="0" lvl="0" marL="0" rtl="1" algn="r">
              <a:spcBef>
                <a:spcPts val="0"/>
              </a:spcBef>
              <a:spcAft>
                <a:spcPts val="0"/>
              </a:spcAft>
              <a:buNone/>
            </a:pPr>
            <a:r>
              <a:rPr lang="zh-CN" sz="1100">
                <a:solidFill>
                  <a:srgbClr val="1F4C6B"/>
                </a:solidFill>
                <a:latin typeface="Arimo"/>
                <a:ea typeface="Arimo"/>
                <a:cs typeface="Arimo"/>
                <a:sym typeface="Arimo"/>
              </a:rPr>
              <a:t> (</a:t>
            </a:r>
            <a:r>
              <a:rPr lang="zh-CN" sz="1100" u="sng">
                <a:solidFill>
                  <a:schemeClr val="hlink"/>
                </a:solidFill>
                <a:latin typeface="Arimo"/>
                <a:ea typeface="Arimo"/>
                <a:cs typeface="Arimo"/>
                <a:sym typeface="Arimo"/>
                <a:hlinkClick r:id="rId4"/>
              </a:rPr>
              <a:t>المزيد من التفاصيل</a:t>
            </a:r>
            <a:r>
              <a:rPr lang="zh-CN" sz="1100">
                <a:solidFill>
                  <a:srgbClr val="1F4C6B"/>
                </a:solidFill>
                <a:latin typeface="Arimo"/>
                <a:ea typeface="Arimo"/>
                <a:cs typeface="Arimo"/>
                <a:sym typeface="Arimo"/>
              </a:rPr>
              <a:t>)</a:t>
            </a:r>
            <a:endParaRPr sz="1200">
              <a:solidFill>
                <a:srgbClr val="1F4C6B"/>
              </a:solidFill>
              <a:latin typeface="Arimo"/>
              <a:ea typeface="Arimo"/>
              <a:cs typeface="Arimo"/>
              <a:sym typeface="Arimo"/>
            </a:endParaRPr>
          </a:p>
        </p:txBody>
      </p:sp>
      <p:sp>
        <p:nvSpPr>
          <p:cNvPr id="153" name="Google Shape;153;g1c7226982ab_0_210"/>
          <p:cNvSpPr txBox="1"/>
          <p:nvPr/>
        </p:nvSpPr>
        <p:spPr>
          <a:xfrm>
            <a:off x="6944130" y="6039952"/>
            <a:ext cx="3324900" cy="4002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zh-CN" sz="2000" u="sng">
                <a:solidFill>
                  <a:schemeClr val="hlink"/>
                </a:solidFill>
                <a:latin typeface="Arimo"/>
                <a:ea typeface="Arimo"/>
                <a:cs typeface="Arimo"/>
                <a:sym typeface="Arimo"/>
                <a:hlinkClick r:id="rId5"/>
              </a:rPr>
              <a:t>الواجهات</a:t>
            </a:r>
            <a:endParaRPr b="1" sz="2000">
              <a:solidFill>
                <a:srgbClr val="0673AE"/>
              </a:solidFill>
              <a:latin typeface="Calibri"/>
              <a:ea typeface="Calibri"/>
              <a:cs typeface="Calibri"/>
              <a:sym typeface="Calibri"/>
            </a:endParaRPr>
          </a:p>
        </p:txBody>
      </p:sp>
      <p:pic>
        <p:nvPicPr>
          <p:cNvPr id="154" name="Google Shape;154;g1c7226982ab_0_210"/>
          <p:cNvPicPr preferRelativeResize="0"/>
          <p:nvPr/>
        </p:nvPicPr>
        <p:blipFill>
          <a:blip r:embed="rId6">
            <a:alphaModFix/>
          </a:blip>
          <a:stretch>
            <a:fillRect/>
          </a:stretch>
        </p:blipFill>
        <p:spPr>
          <a:xfrm>
            <a:off x="355350" y="1137350"/>
            <a:ext cx="4949350" cy="5556926"/>
          </a:xfrm>
          <a:prstGeom prst="rect">
            <a:avLst/>
          </a:prstGeom>
          <a:noFill/>
          <a:ln>
            <a:noFill/>
          </a:ln>
        </p:spPr>
      </p:pic>
      <p:pic>
        <p:nvPicPr>
          <p:cNvPr id="155" name="Google Shape;155;g1c7226982ab_0_210"/>
          <p:cNvPicPr preferRelativeResize="0"/>
          <p:nvPr/>
        </p:nvPicPr>
        <p:blipFill>
          <a:blip r:embed="rId7">
            <a:alphaModFix/>
          </a:blip>
          <a:stretch>
            <a:fillRect/>
          </a:stretch>
        </p:blipFill>
        <p:spPr>
          <a:xfrm>
            <a:off x="5625425" y="1137338"/>
            <a:ext cx="6385499" cy="4324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
          <p:cNvPicPr preferRelativeResize="0"/>
          <p:nvPr/>
        </p:nvPicPr>
        <p:blipFill rotWithShape="1">
          <a:blip r:embed="rId3">
            <a:alphaModFix/>
          </a:blip>
          <a:srcRect b="0" l="0" r="0" t="0"/>
          <a:stretch/>
        </p:blipFill>
        <p:spPr>
          <a:xfrm>
            <a:off x="499235" y="6063030"/>
            <a:ext cx="2380130" cy="563978"/>
          </a:xfrm>
          <a:prstGeom prst="rect">
            <a:avLst/>
          </a:prstGeom>
          <a:noFill/>
          <a:ln>
            <a:noFill/>
          </a:ln>
        </p:spPr>
      </p:pic>
      <p:pic>
        <p:nvPicPr>
          <p:cNvPr id="161" name="Google Shape;161;p2"/>
          <p:cNvPicPr preferRelativeResize="0"/>
          <p:nvPr/>
        </p:nvPicPr>
        <p:blipFill rotWithShape="1">
          <a:blip r:embed="rId4">
            <a:alphaModFix/>
          </a:blip>
          <a:srcRect b="0" l="0" r="0" t="0"/>
          <a:stretch/>
        </p:blipFill>
        <p:spPr>
          <a:xfrm>
            <a:off x="1763038" y="1011313"/>
            <a:ext cx="8665925" cy="4749475"/>
          </a:xfrm>
          <a:prstGeom prst="rect">
            <a:avLst/>
          </a:prstGeom>
          <a:noFill/>
          <a:ln>
            <a:noFill/>
          </a:ln>
        </p:spPr>
      </p:pic>
      <p:sp>
        <p:nvSpPr>
          <p:cNvPr id="162" name="Google Shape;162;p2"/>
          <p:cNvSpPr/>
          <p:nvPr/>
        </p:nvSpPr>
        <p:spPr>
          <a:xfrm>
            <a:off x="2985555" y="5909985"/>
            <a:ext cx="6712800" cy="67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lang="zh-CN" sz="3200">
                <a:solidFill>
                  <a:srgbClr val="379992"/>
                </a:solidFill>
                <a:latin typeface="Calibri"/>
                <a:ea typeface="Calibri"/>
                <a:cs typeface="Calibri"/>
                <a:sym typeface="Calibri"/>
              </a:rPr>
              <a:t>الطلبات</a:t>
            </a:r>
            <a:endParaRPr b="1">
              <a:solidFill>
                <a:srgbClr val="379992"/>
              </a:solidFill>
              <a:latin typeface="Calibri"/>
              <a:ea typeface="Calibri"/>
              <a:cs typeface="Calibri"/>
              <a:sym typeface="Calibri"/>
            </a:endParaRPr>
          </a:p>
        </p:txBody>
      </p:sp>
      <p:pic>
        <p:nvPicPr>
          <p:cNvPr id="163" name="Google Shape;163;p2"/>
          <p:cNvPicPr preferRelativeResize="0"/>
          <p:nvPr/>
        </p:nvPicPr>
        <p:blipFill>
          <a:blip r:embed="rId5">
            <a:alphaModFix/>
          </a:blip>
          <a:stretch>
            <a:fillRect/>
          </a:stretch>
        </p:blipFill>
        <p:spPr>
          <a:xfrm>
            <a:off x="5276750" y="70800"/>
            <a:ext cx="1587932" cy="893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نسق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2022-12-21T11:32:28Z</dcterms:created>
  <dc:creator>Asus</dc:creator>
</cp:coreProperties>
</file>